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62" r:id="rId3"/>
    <p:sldId id="273" r:id="rId4"/>
    <p:sldId id="268" r:id="rId5"/>
    <p:sldId id="269" r:id="rId6"/>
    <p:sldId id="270" r:id="rId7"/>
    <p:sldId id="275" r:id="rId8"/>
    <p:sldId id="274" r:id="rId9"/>
    <p:sldId id="267" r:id="rId10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15F7"/>
    <a:srgbClr val="FFF2C9"/>
    <a:srgbClr val="FFE6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658" autoAdjust="0"/>
  </p:normalViewPr>
  <p:slideViewPr>
    <p:cSldViewPr snapToGrid="0" snapToObjects="1"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RESE_CLIENTES_XM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982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8241-9ECD-AA43-BF84-6B25380731C3}" type="datetimeFigureOut">
              <a:rPr lang="es-ES" smtClean="0"/>
              <a:t>27/11/2015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8562-1CA4-F748-8906-AD9F4FBF03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6646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8241-9ECD-AA43-BF84-6B25380731C3}" type="datetimeFigureOut">
              <a:rPr lang="es-ES" smtClean="0"/>
              <a:t>27/11/2015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8562-1CA4-F748-8906-AD9F4FBF03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4459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8241-9ECD-AA43-BF84-6B25380731C3}" type="datetimeFigureOut">
              <a:rPr lang="es-ES" smtClean="0"/>
              <a:t>27/11/2015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8562-1CA4-F748-8906-AD9F4FBF03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0809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8241-9ECD-AA43-BF84-6B25380731C3}" type="datetimeFigureOut">
              <a:rPr lang="es-ES" smtClean="0"/>
              <a:t>27/11/2015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8562-1CA4-F748-8906-AD9F4FBF03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4532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8241-9ECD-AA43-BF84-6B25380731C3}" type="datetimeFigureOut">
              <a:rPr lang="es-ES" smtClean="0"/>
              <a:t>27/11/2015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8562-1CA4-F748-8906-AD9F4FBF03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2907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8241-9ECD-AA43-BF84-6B25380731C3}" type="datetimeFigureOut">
              <a:rPr lang="es-ES" smtClean="0"/>
              <a:t>27/11/2015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8562-1CA4-F748-8906-AD9F4FBF03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6581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8241-9ECD-AA43-BF84-6B25380731C3}" type="datetimeFigureOut">
              <a:rPr lang="es-ES" smtClean="0"/>
              <a:t>27/11/2015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8562-1CA4-F748-8906-AD9F4FBF03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6606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8241-9ECD-AA43-BF84-6B25380731C3}" type="datetimeFigureOut">
              <a:rPr lang="es-ES" smtClean="0"/>
              <a:t>27/11/2015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8562-1CA4-F748-8906-AD9F4FBF03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16366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8241-9ECD-AA43-BF84-6B25380731C3}" type="datetimeFigureOut">
              <a:rPr lang="es-ES" smtClean="0"/>
              <a:t>27/11/2015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8562-1CA4-F748-8906-AD9F4FBF03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6941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8241-9ECD-AA43-BF84-6B25380731C3}" type="datetimeFigureOut">
              <a:rPr lang="es-ES" smtClean="0"/>
              <a:t>27/11/2015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8562-1CA4-F748-8906-AD9F4FBF03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387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ESE_CLIENTES_XM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857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8241-9ECD-AA43-BF84-6B25380731C3}" type="datetimeFigureOut">
              <a:rPr lang="es-ES" smtClean="0"/>
              <a:t>27/11/2015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8562-1CA4-F748-8906-AD9F4FBF03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7822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ESE_CLIENTES_XM-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587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ESE_CLIENTES_XM-0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864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ESE_CLIENTES_XM-0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34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ESE_CLIENTES_XM-0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198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595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ESE_CLIENTES_XM-0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172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ESE_CLIENTES_XM-08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60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ESE_CLIENTES_XM-0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498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38241-9ECD-AA43-BF84-6B25380731C3}" type="datetimeFigureOut">
              <a:rPr lang="es-ES" smtClean="0"/>
              <a:t>27/11/2015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C8562-1CA4-F748-8906-AD9F4FBF03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7359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0" r:id="rId10"/>
    <p:sldLayoutId id="2147483650" r:id="rId11"/>
    <p:sldLayoutId id="2147483651" r:id="rId12"/>
    <p:sldLayoutId id="2147483652" r:id="rId13"/>
    <p:sldLayoutId id="2147483653" r:id="rId14"/>
    <p:sldLayoutId id="2147483654" r:id="rId15"/>
    <p:sldLayoutId id="2147483655" r:id="rId16"/>
    <p:sldLayoutId id="2147483656" r:id="rId17"/>
    <p:sldLayoutId id="2147483657" r:id="rId18"/>
    <p:sldLayoutId id="2147483658" r:id="rId19"/>
    <p:sldLayoutId id="2147483659" r:id="rId2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14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wmf"/><Relationship Id="rId12" Type="http://schemas.openxmlformats.org/officeDocument/2006/relationships/image" Target="../media/image24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5" Type="http://schemas.openxmlformats.org/officeDocument/2006/relationships/image" Target="../media/image27.pn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png"/><Relationship Id="rId1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ESE_CLIENTES_XM-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521998" y="4787200"/>
            <a:ext cx="3410669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s-ES" sz="3600" b="1" dirty="0" smtClean="0">
                <a:solidFill>
                  <a:schemeClr val="accent1">
                    <a:lumMod val="50000"/>
                  </a:schemeClr>
                </a:solidFill>
                <a:latin typeface="Verdana"/>
                <a:cs typeface="Verdana"/>
              </a:rPr>
              <a:t>Modelo para Planeación </a:t>
            </a:r>
            <a:r>
              <a:rPr lang="es-ES" sz="3600" b="1" dirty="0">
                <a:solidFill>
                  <a:schemeClr val="accent1">
                    <a:lumMod val="50000"/>
                  </a:schemeClr>
                </a:solidFill>
                <a:latin typeface="Verdana"/>
                <a:cs typeface="Verdana"/>
              </a:rPr>
              <a:t>E</a:t>
            </a:r>
            <a:r>
              <a:rPr lang="es-ES" sz="3600" b="1" dirty="0" smtClean="0">
                <a:solidFill>
                  <a:schemeClr val="accent1">
                    <a:lumMod val="50000"/>
                  </a:schemeClr>
                </a:solidFill>
                <a:latin typeface="Verdana"/>
                <a:cs typeface="Verdana"/>
              </a:rPr>
              <a:t>nergética Flexible</a:t>
            </a:r>
            <a:endParaRPr lang="es-ES" sz="3600" b="1" dirty="0">
              <a:solidFill>
                <a:schemeClr val="accent1">
                  <a:lumMod val="50000"/>
                </a:schemeClr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8756699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ESE_CLIENTES_XM-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8" y="0"/>
            <a:ext cx="9144000" cy="685800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875231" y="382036"/>
            <a:ext cx="790601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3600" b="1" dirty="0" smtClean="0">
                <a:solidFill>
                  <a:schemeClr val="accent1">
                    <a:lumMod val="50000"/>
                  </a:schemeClr>
                </a:solidFill>
                <a:latin typeface="Verdana"/>
                <a:cs typeface="Verdana"/>
              </a:rPr>
              <a:t>Importancia de la planeación</a:t>
            </a:r>
            <a:endParaRPr lang="es-ES" sz="3600" b="1" dirty="0">
              <a:solidFill>
                <a:schemeClr val="accent1">
                  <a:lumMod val="50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12" name="11 Grupo"/>
          <p:cNvGrpSpPr/>
          <p:nvPr/>
        </p:nvGrpSpPr>
        <p:grpSpPr>
          <a:xfrm>
            <a:off x="5156961" y="2916441"/>
            <a:ext cx="3624286" cy="3358794"/>
            <a:chOff x="5323603" y="3352520"/>
            <a:chExt cx="3862556" cy="3516395"/>
          </a:xfrm>
        </p:grpSpPr>
        <p:sp>
          <p:nvSpPr>
            <p:cNvPr id="3" name="2 Rectángulo"/>
            <p:cNvSpPr/>
            <p:nvPr/>
          </p:nvSpPr>
          <p:spPr>
            <a:xfrm>
              <a:off x="5323603" y="3429000"/>
              <a:ext cx="3749376" cy="343991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5344358" y="3462024"/>
              <a:ext cx="15601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b="1" u="sng" dirty="0" smtClean="0"/>
                <a:t>Ley 1715-2014</a:t>
              </a:r>
              <a:endParaRPr lang="es-CO" b="1" u="sng" dirty="0"/>
            </a:p>
          </p:txBody>
        </p:sp>
        <p:pic>
          <p:nvPicPr>
            <p:cNvPr id="1026" name="Picture 2" descr="http://4.bp.blogspot.com/_iqsPMwHgaeE/TCACtVYop9I/AAAAAAAABhQ/5tf2KHFhIU0/S1600-R/eolico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4358" y="3875280"/>
              <a:ext cx="876352" cy="972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6 Grupo"/>
            <p:cNvGrpSpPr/>
            <p:nvPr/>
          </p:nvGrpSpPr>
          <p:grpSpPr>
            <a:xfrm>
              <a:off x="5485597" y="5039446"/>
              <a:ext cx="3462292" cy="1676482"/>
              <a:chOff x="5485597" y="5039446"/>
              <a:chExt cx="3462292" cy="1676482"/>
            </a:xfrm>
          </p:grpSpPr>
          <p:pic>
            <p:nvPicPr>
              <p:cNvPr id="1030" name="Picture 6" descr="https://jmirez.files.wordpress.com/2011/01/diapositiva7.jp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1" t="26630" r="2587" b="12094"/>
              <a:stretch/>
            </p:blipFill>
            <p:spPr bwMode="auto">
              <a:xfrm>
                <a:off x="5485597" y="5039446"/>
                <a:ext cx="3462292" cy="16764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5 CuadroTexto"/>
              <p:cNvSpPr txBox="1"/>
              <p:nvPr/>
            </p:nvSpPr>
            <p:spPr>
              <a:xfrm>
                <a:off x="5602151" y="5084928"/>
                <a:ext cx="1415452" cy="1692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CO" sz="1100" b="1" dirty="0" smtClean="0"/>
                  <a:t>Generación centralizada</a:t>
                </a:r>
                <a:endParaRPr lang="es-CO" sz="1100" b="1" dirty="0"/>
              </a:p>
            </p:txBody>
          </p:sp>
          <p:sp>
            <p:nvSpPr>
              <p:cNvPr id="184" name="183 CuadroTexto"/>
              <p:cNvSpPr txBox="1"/>
              <p:nvPr/>
            </p:nvSpPr>
            <p:spPr>
              <a:xfrm>
                <a:off x="7447549" y="5053593"/>
                <a:ext cx="1333698" cy="1692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CO" sz="1100" b="1" dirty="0" smtClean="0"/>
                  <a:t>Generación distribuida</a:t>
                </a:r>
                <a:endParaRPr lang="es-CO" sz="1100" b="1" dirty="0"/>
              </a:p>
            </p:txBody>
          </p:sp>
        </p:grpSp>
        <p:sp>
          <p:nvSpPr>
            <p:cNvPr id="8" name="7 CuadroTexto"/>
            <p:cNvSpPr txBox="1"/>
            <p:nvPr/>
          </p:nvSpPr>
          <p:spPr>
            <a:xfrm>
              <a:off x="5407341" y="6653471"/>
              <a:ext cx="305885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800" dirty="0" smtClean="0"/>
                <a:t>Fuente: Jorge </a:t>
              </a:r>
              <a:r>
                <a:rPr lang="es-CO" sz="800" dirty="0" err="1" smtClean="0"/>
                <a:t>Mírez</a:t>
              </a:r>
              <a:r>
                <a:rPr lang="es-CO" sz="800" dirty="0" smtClean="0"/>
                <a:t> – Universidad Nacional del Ingeniería. Lima-Perú</a:t>
              </a:r>
              <a:endParaRPr lang="es-CO" sz="800" dirty="0"/>
            </a:p>
          </p:txBody>
        </p:sp>
        <p:pic>
          <p:nvPicPr>
            <p:cNvPr id="1032" name="Picture 8" descr="https://energy-solution.com/wp-content/uploads/2014/12/Automated-Demand-Response-Graph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2637" y="3352520"/>
              <a:ext cx="2143522" cy="16563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8 Rectángulo"/>
            <p:cNvSpPr/>
            <p:nvPr/>
          </p:nvSpPr>
          <p:spPr>
            <a:xfrm>
              <a:off x="5823985" y="4884362"/>
              <a:ext cx="3221835" cy="12311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s-CO" sz="800" dirty="0" smtClean="0"/>
                <a:t>Fuente: https</a:t>
              </a:r>
              <a:r>
                <a:rPr lang="es-CO" sz="800" dirty="0"/>
                <a:t>://energy-solution.com/project/automated-demand-response/</a:t>
              </a:r>
            </a:p>
          </p:txBody>
        </p:sp>
        <p:pic>
          <p:nvPicPr>
            <p:cNvPr id="1034" name="Picture 10" descr="http://hollywood-solarpanel.info/wp-content/uploads/2012/01/solar-panel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77" t="10123" r="10214" b="7650"/>
            <a:stretch/>
          </p:blipFill>
          <p:spPr bwMode="auto">
            <a:xfrm>
              <a:off x="6247869" y="3951130"/>
              <a:ext cx="860591" cy="772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12 Grupo"/>
          <p:cNvGrpSpPr/>
          <p:nvPr/>
        </p:nvGrpSpPr>
        <p:grpSpPr>
          <a:xfrm>
            <a:off x="553128" y="3095139"/>
            <a:ext cx="4051300" cy="2995585"/>
            <a:chOff x="32428" y="1948356"/>
            <a:chExt cx="5209705" cy="3571875"/>
          </a:xfrm>
        </p:grpSpPr>
        <p:pic>
          <p:nvPicPr>
            <p:cNvPr id="176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28" y="1948356"/>
              <a:ext cx="5209705" cy="3571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7" name="176 CuadroTexto"/>
            <p:cNvSpPr txBox="1"/>
            <p:nvPr/>
          </p:nvSpPr>
          <p:spPr>
            <a:xfrm>
              <a:off x="460584" y="2049250"/>
              <a:ext cx="2560369" cy="36698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solidFill>
                    <a:srgbClr val="FF0000"/>
                  </a:solidFill>
                </a:rPr>
                <a:t>Ejemplo aportes hídricos</a:t>
              </a:r>
              <a:endParaRPr lang="es-CO" sz="1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4" name="13 CuadroTexto"/>
          <p:cNvSpPr txBox="1"/>
          <p:nvPr/>
        </p:nvSpPr>
        <p:spPr>
          <a:xfrm>
            <a:off x="544250" y="1313897"/>
            <a:ext cx="8236997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O" sz="2400" dirty="0" smtClean="0"/>
              <a:t>Gestión </a:t>
            </a:r>
            <a:r>
              <a:rPr lang="es-CO" sz="2400" dirty="0" smtClean="0"/>
              <a:t>óptima de los recursos energéticos con la infraestructura actual y futura que permita una operación segura y confiable de los sistemas.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39444931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ESE_CLIENTES_XM-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875231" y="382036"/>
            <a:ext cx="714130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3600" b="1" dirty="0" smtClean="0">
                <a:solidFill>
                  <a:schemeClr val="accent1">
                    <a:lumMod val="50000"/>
                  </a:schemeClr>
                </a:solidFill>
                <a:latin typeface="Verdana"/>
                <a:cs typeface="Verdana"/>
              </a:rPr>
              <a:t>Características principales</a:t>
            </a:r>
            <a:endParaRPr lang="es-ES" sz="3600" b="1" dirty="0">
              <a:solidFill>
                <a:schemeClr val="accent1">
                  <a:lumMod val="50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422993" y="1131468"/>
            <a:ext cx="2772213" cy="1135955"/>
            <a:chOff x="4393134" y="1187355"/>
            <a:chExt cx="2894769" cy="1249424"/>
          </a:xfrm>
        </p:grpSpPr>
        <p:pic>
          <p:nvPicPr>
            <p:cNvPr id="6" name="Picture 2" descr="http://3.bp.blogspot.com/-vNpETITaDxQ/Tr1YIhVj8rI/AAAAAAAAABo/rrTtOk1zgsM/s1600/2931299949_26aaaf1039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3" b="11335"/>
            <a:stretch/>
          </p:blipFill>
          <p:spPr bwMode="auto">
            <a:xfrm>
              <a:off x="4502318" y="1313416"/>
              <a:ext cx="1310191" cy="952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http://www.tebsa.com.co/imagenes/foto_mision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3840" y="1323790"/>
              <a:ext cx="1084884" cy="968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7 CuadroTexto"/>
            <p:cNvSpPr txBox="1"/>
            <p:nvPr/>
          </p:nvSpPr>
          <p:spPr>
            <a:xfrm>
              <a:off x="5800555" y="1572099"/>
              <a:ext cx="353521" cy="507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2400" b="1" dirty="0" smtClean="0">
                  <a:solidFill>
                    <a:srgbClr val="FF0000"/>
                  </a:solidFill>
                </a:rPr>
                <a:t>+</a:t>
              </a:r>
              <a:endParaRPr lang="es-CO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8 Rectángulo"/>
            <p:cNvSpPr/>
            <p:nvPr/>
          </p:nvSpPr>
          <p:spPr>
            <a:xfrm>
              <a:off x="4393134" y="1187355"/>
              <a:ext cx="2894769" cy="124942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871916" y="3661836"/>
            <a:ext cx="1874366" cy="1438314"/>
            <a:chOff x="575029" y="2625912"/>
            <a:chExt cx="2005209" cy="1832030"/>
          </a:xfrm>
        </p:grpSpPr>
        <p:grpSp>
          <p:nvGrpSpPr>
            <p:cNvPr id="13" name="12 Grupo"/>
            <p:cNvGrpSpPr/>
            <p:nvPr/>
          </p:nvGrpSpPr>
          <p:grpSpPr>
            <a:xfrm>
              <a:off x="804217" y="2683061"/>
              <a:ext cx="1670365" cy="1587836"/>
              <a:chOff x="4707084" y="1026199"/>
              <a:chExt cx="1670365" cy="1587836"/>
            </a:xfrm>
          </p:grpSpPr>
          <p:pic>
            <p:nvPicPr>
              <p:cNvPr id="15" name="14 Imagen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2230" y="1659128"/>
                <a:ext cx="805974" cy="785825"/>
              </a:xfrm>
              <a:prstGeom prst="rect">
                <a:avLst/>
              </a:prstGeom>
            </p:spPr>
          </p:pic>
          <p:pic>
            <p:nvPicPr>
              <p:cNvPr id="16" name="15 Imagen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07084" y="1844578"/>
                <a:ext cx="917085" cy="769457"/>
              </a:xfrm>
              <a:prstGeom prst="rect">
                <a:avLst/>
              </a:prstGeom>
            </p:spPr>
          </p:pic>
          <p:pic>
            <p:nvPicPr>
              <p:cNvPr id="17" name="16 Imagen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59696" y="1239442"/>
                <a:ext cx="736599" cy="743750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18" name="17 Imagen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21676" y="1239442"/>
                <a:ext cx="855773" cy="506295"/>
              </a:xfrm>
              <a:prstGeom prst="rect">
                <a:avLst/>
              </a:prstGeom>
            </p:spPr>
          </p:pic>
          <p:grpSp>
            <p:nvGrpSpPr>
              <p:cNvPr id="19" name="18 Grupo"/>
              <p:cNvGrpSpPr/>
              <p:nvPr/>
            </p:nvGrpSpPr>
            <p:grpSpPr>
              <a:xfrm>
                <a:off x="5124722" y="1026199"/>
                <a:ext cx="537024" cy="426486"/>
                <a:chOff x="5724129" y="4147948"/>
                <a:chExt cx="1728192" cy="1081252"/>
              </a:xfrm>
            </p:grpSpPr>
            <p:sp>
              <p:nvSpPr>
                <p:cNvPr id="20" name="19 Nube"/>
                <p:cNvSpPr/>
                <p:nvPr/>
              </p:nvSpPr>
              <p:spPr>
                <a:xfrm>
                  <a:off x="5724129" y="4147948"/>
                  <a:ext cx="1728192" cy="1081252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pic>
              <p:nvPicPr>
                <p:cNvPr id="21" name="Picture 7" descr="http://www.estaentodo.com/upload/imagenes/cultura/signo_interrogacion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67887" y="4317286"/>
                  <a:ext cx="980199" cy="7425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4" name="13 Rectángulo"/>
            <p:cNvSpPr/>
            <p:nvPr/>
          </p:nvSpPr>
          <p:spPr>
            <a:xfrm>
              <a:off x="575029" y="2625912"/>
              <a:ext cx="2005209" cy="183203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22" name="21 Grupo"/>
          <p:cNvGrpSpPr/>
          <p:nvPr/>
        </p:nvGrpSpPr>
        <p:grpSpPr>
          <a:xfrm>
            <a:off x="879865" y="2392163"/>
            <a:ext cx="1858468" cy="1147525"/>
            <a:chOff x="8393373" y="1657884"/>
            <a:chExt cx="3223759" cy="2691925"/>
          </a:xfrm>
        </p:grpSpPr>
        <p:pic>
          <p:nvPicPr>
            <p:cNvPr id="23" name="22 Imagen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6829" y="1913159"/>
              <a:ext cx="1584993" cy="1059341"/>
            </a:xfrm>
            <a:prstGeom prst="rect">
              <a:avLst/>
            </a:prstGeom>
          </p:spPr>
        </p:pic>
        <p:pic>
          <p:nvPicPr>
            <p:cNvPr id="24" name="Picture 12" descr="http://www.sientemag.com/wp-content/uploads/2013/04/energia-solar-peru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35439" y="2196404"/>
              <a:ext cx="1405227" cy="1005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8" descr="http://hamrahlaptop.com/mir/wp-content/uploads/2014/07/house.gif"/>
            <p:cNvPicPr>
              <a:picLocks noChangeAspect="1" noChangeArrowheads="1"/>
            </p:cNvPicPr>
            <p:nvPr/>
          </p:nvPicPr>
          <p:blipFill rotWithShape="1"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771"/>
            <a:stretch/>
          </p:blipFill>
          <p:spPr bwMode="auto">
            <a:xfrm>
              <a:off x="9418425" y="3019616"/>
              <a:ext cx="1229587" cy="12951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25 Rectángulo"/>
            <p:cNvSpPr/>
            <p:nvPr/>
          </p:nvSpPr>
          <p:spPr>
            <a:xfrm>
              <a:off x="8393373" y="1657884"/>
              <a:ext cx="3223759" cy="269192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27" name="26 Grupo"/>
          <p:cNvGrpSpPr/>
          <p:nvPr/>
        </p:nvGrpSpPr>
        <p:grpSpPr>
          <a:xfrm>
            <a:off x="629947" y="5132201"/>
            <a:ext cx="2358304" cy="1453566"/>
            <a:chOff x="8689257" y="3760010"/>
            <a:chExt cx="3516512" cy="2196128"/>
          </a:xfrm>
        </p:grpSpPr>
        <p:pic>
          <p:nvPicPr>
            <p:cNvPr id="28" name="Picture 13" descr="http://static.plenummedia.com/33761/images/20121015165906-caldera-garray-web.jpg?d=500x0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8861" y="4271364"/>
              <a:ext cx="1171724" cy="8787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28 CuadroTexto"/>
            <p:cNvSpPr txBox="1"/>
            <p:nvPr/>
          </p:nvSpPr>
          <p:spPr>
            <a:xfrm>
              <a:off x="8689257" y="3760010"/>
              <a:ext cx="8274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600" i="1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Futuro</a:t>
              </a:r>
              <a:endParaRPr lang="es-CO" sz="1200" i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30" name="Picture 2" descr="http://www.versiones.com.mx/wp-content/uploads/2015/07/Finanzas1008imgpemex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26309" y="5126686"/>
              <a:ext cx="1066851" cy="678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http://eloyrc.com/wp-content/uploads/2015/07/Portada-art%C3%ADculo-OFERTA-Y-DEMANDA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10421" y="4205096"/>
              <a:ext cx="1081168" cy="872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31 Rectángulo"/>
            <p:cNvSpPr/>
            <p:nvPr/>
          </p:nvSpPr>
          <p:spPr>
            <a:xfrm>
              <a:off x="8693357" y="4182994"/>
              <a:ext cx="3235116" cy="166727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600"/>
            </a:p>
          </p:txBody>
        </p:sp>
        <p:sp>
          <p:nvSpPr>
            <p:cNvPr id="33" name="32 CuadroTexto"/>
            <p:cNvSpPr txBox="1"/>
            <p:nvPr/>
          </p:nvSpPr>
          <p:spPr>
            <a:xfrm>
              <a:off x="8717160" y="4999674"/>
              <a:ext cx="1311111" cy="4185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200" i="1" dirty="0" smtClean="0">
                  <a:solidFill>
                    <a:srgbClr val="FF0000"/>
                  </a:solidFill>
                </a:rPr>
                <a:t>Inversiones</a:t>
              </a:r>
              <a:endParaRPr lang="es-CO" sz="1200" i="1" dirty="0">
                <a:solidFill>
                  <a:srgbClr val="FF0000"/>
                </a:solidFill>
              </a:endParaRPr>
            </a:p>
          </p:txBody>
        </p:sp>
        <p:sp>
          <p:nvSpPr>
            <p:cNvPr id="34" name="33 CuadroTexto"/>
            <p:cNvSpPr txBox="1"/>
            <p:nvPr/>
          </p:nvSpPr>
          <p:spPr>
            <a:xfrm>
              <a:off x="10918699" y="4511565"/>
              <a:ext cx="1105739" cy="4185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200" i="1" dirty="0" smtClean="0">
                  <a:solidFill>
                    <a:srgbClr val="FF0000"/>
                  </a:solidFill>
                </a:rPr>
                <a:t>Mercado</a:t>
              </a:r>
              <a:endParaRPr lang="es-CO" sz="1200" i="1" dirty="0">
                <a:solidFill>
                  <a:srgbClr val="FF0000"/>
                </a:solidFill>
              </a:endParaRPr>
            </a:p>
          </p:txBody>
        </p:sp>
        <p:sp>
          <p:nvSpPr>
            <p:cNvPr id="35" name="34 CuadroTexto"/>
            <p:cNvSpPr txBox="1"/>
            <p:nvPr/>
          </p:nvSpPr>
          <p:spPr>
            <a:xfrm>
              <a:off x="10902116" y="5258629"/>
              <a:ext cx="1303653" cy="6975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200" i="1" dirty="0" smtClean="0">
                  <a:solidFill>
                    <a:srgbClr val="FF0000"/>
                  </a:solidFill>
                </a:rPr>
                <a:t>Interacción</a:t>
              </a:r>
            </a:p>
            <a:p>
              <a:r>
                <a:rPr lang="es-CO" sz="1200" i="1" dirty="0" smtClean="0">
                  <a:solidFill>
                    <a:srgbClr val="FF0000"/>
                  </a:solidFill>
                </a:rPr>
                <a:t>Gas</a:t>
              </a:r>
              <a:endParaRPr lang="es-CO" sz="1200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6" name="35 CuadroTexto"/>
          <p:cNvSpPr txBox="1"/>
          <p:nvPr/>
        </p:nvSpPr>
        <p:spPr>
          <a:xfrm>
            <a:off x="3495367" y="1094156"/>
            <a:ext cx="21260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b="1" u="sng" dirty="0" smtClean="0"/>
              <a:t>Función objetivo:</a:t>
            </a:r>
          </a:p>
          <a:p>
            <a:r>
              <a:rPr lang="es-CO" sz="1600" dirty="0" smtClean="0"/>
              <a:t>Minimización de costos</a:t>
            </a:r>
            <a:endParaRPr lang="es-CO" sz="1600" dirty="0"/>
          </a:p>
        </p:txBody>
      </p:sp>
      <p:sp>
        <p:nvSpPr>
          <p:cNvPr id="37" name="36 CuadroTexto"/>
          <p:cNvSpPr txBox="1"/>
          <p:nvPr/>
        </p:nvSpPr>
        <p:spPr>
          <a:xfrm>
            <a:off x="5787575" y="940267"/>
            <a:ext cx="30745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b="1" u="sng" dirty="0" smtClean="0"/>
              <a:t>Condiciones generales:</a:t>
            </a:r>
          </a:p>
          <a:p>
            <a:r>
              <a:rPr lang="es-CO" sz="1600" dirty="0" smtClean="0"/>
              <a:t>Balance generación-demanda</a:t>
            </a:r>
          </a:p>
          <a:p>
            <a:r>
              <a:rPr lang="es-CO" sz="1600" dirty="0" smtClean="0"/>
              <a:t>Capacidad máxima de las unidades</a:t>
            </a:r>
            <a:endParaRPr lang="es-CO" sz="1600" dirty="0"/>
          </a:p>
        </p:txBody>
      </p:sp>
      <p:sp>
        <p:nvSpPr>
          <p:cNvPr id="38" name="37 CuadroTexto"/>
          <p:cNvSpPr txBox="1"/>
          <p:nvPr/>
        </p:nvSpPr>
        <p:spPr>
          <a:xfrm>
            <a:off x="3920363" y="3514426"/>
            <a:ext cx="294170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b="1" u="sng" dirty="0" smtClean="0"/>
              <a:t>Unidades térmicas:</a:t>
            </a:r>
          </a:p>
          <a:p>
            <a:r>
              <a:rPr lang="es-CO" sz="1400" dirty="0" smtClean="0"/>
              <a:t>Unidades con múltiples combustibles </a:t>
            </a:r>
          </a:p>
          <a:p>
            <a:r>
              <a:rPr lang="es-CO" sz="1400" dirty="0" smtClean="0"/>
              <a:t>Contratos de combustible</a:t>
            </a:r>
          </a:p>
        </p:txBody>
      </p:sp>
      <p:sp>
        <p:nvSpPr>
          <p:cNvPr id="39" name="38 CuadroTexto"/>
          <p:cNvSpPr txBox="1"/>
          <p:nvPr/>
        </p:nvSpPr>
        <p:spPr>
          <a:xfrm>
            <a:off x="3920363" y="5392159"/>
            <a:ext cx="43636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b="1" u="sng" dirty="0" smtClean="0"/>
              <a:t>Condiciones especiales:</a:t>
            </a:r>
            <a:endParaRPr lang="es-CO" sz="1400" b="1" u="sng" dirty="0"/>
          </a:p>
          <a:p>
            <a:r>
              <a:rPr lang="es-CO" sz="1400" dirty="0" smtClean="0"/>
              <a:t>Generación máxima y mínima por grupos de generadores</a:t>
            </a:r>
          </a:p>
          <a:p>
            <a:r>
              <a:rPr lang="es-CO" sz="1400" dirty="0" smtClean="0"/>
              <a:t>Flujo máximo y mínimo por grupos de líneas</a:t>
            </a:r>
            <a:endParaRPr lang="es-CO" sz="1400" dirty="0"/>
          </a:p>
        </p:txBody>
      </p:sp>
      <p:sp>
        <p:nvSpPr>
          <p:cNvPr id="40" name="39 CuadroTexto"/>
          <p:cNvSpPr txBox="1"/>
          <p:nvPr/>
        </p:nvSpPr>
        <p:spPr>
          <a:xfrm>
            <a:off x="3920363" y="1821507"/>
            <a:ext cx="3071482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b="1" u="sng" dirty="0" smtClean="0"/>
              <a:t>Unidades hidráulicas (</a:t>
            </a:r>
            <a:r>
              <a:rPr lang="es-CO" sz="1400" b="1" u="sng" dirty="0" err="1" smtClean="0"/>
              <a:t>inclu</a:t>
            </a:r>
            <a:r>
              <a:rPr lang="es-CO" sz="1400" b="1" u="sng" dirty="0" smtClean="0"/>
              <a:t>. bombeos):</a:t>
            </a:r>
          </a:p>
          <a:p>
            <a:r>
              <a:rPr lang="es-CO" sz="1400" dirty="0" smtClean="0"/>
              <a:t>Control del nivel del embalse</a:t>
            </a:r>
          </a:p>
          <a:p>
            <a:r>
              <a:rPr lang="es-CO" sz="1400" dirty="0" smtClean="0"/>
              <a:t>Caudal máximo y mínimo de salida</a:t>
            </a:r>
          </a:p>
          <a:p>
            <a:r>
              <a:rPr lang="es-CO" sz="1400" dirty="0" smtClean="0"/>
              <a:t>Curva guía para el embalse agregado</a:t>
            </a:r>
          </a:p>
          <a:p>
            <a:r>
              <a:rPr lang="es-CO" sz="1400" dirty="0" smtClean="0"/>
              <a:t>Riego</a:t>
            </a:r>
            <a:endParaRPr lang="es-CO" sz="1400" dirty="0"/>
          </a:p>
          <a:p>
            <a:r>
              <a:rPr lang="es-CO" sz="1400" dirty="0" smtClean="0"/>
              <a:t>Volumen máximo y mínimo</a:t>
            </a:r>
          </a:p>
          <a:p>
            <a:r>
              <a:rPr lang="es-CO" sz="1400" dirty="0" smtClean="0"/>
              <a:t>Flujo máximo a través de tuberías</a:t>
            </a:r>
          </a:p>
        </p:txBody>
      </p:sp>
      <p:sp>
        <p:nvSpPr>
          <p:cNvPr id="41" name="40 CuadroTexto"/>
          <p:cNvSpPr txBox="1"/>
          <p:nvPr/>
        </p:nvSpPr>
        <p:spPr>
          <a:xfrm>
            <a:off x="3920363" y="4345571"/>
            <a:ext cx="27201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b="1" u="sng" dirty="0" smtClean="0"/>
              <a:t>Red de transmisión:</a:t>
            </a:r>
          </a:p>
          <a:p>
            <a:r>
              <a:rPr lang="es-CO" sz="1400" dirty="0" smtClean="0"/>
              <a:t>Aproximación DC</a:t>
            </a:r>
          </a:p>
          <a:p>
            <a:r>
              <a:rPr lang="es-CO" sz="1400" dirty="0" smtClean="0"/>
              <a:t>Modelado con </a:t>
            </a:r>
            <a:r>
              <a:rPr lang="es-CO" sz="1400" dirty="0" err="1" smtClean="0"/>
              <a:t>PTDFs</a:t>
            </a:r>
            <a:endParaRPr lang="es-CO" sz="1400" dirty="0" smtClean="0"/>
          </a:p>
          <a:p>
            <a:r>
              <a:rPr lang="es-CO" sz="1400" dirty="0" smtClean="0"/>
              <a:t>Capacidad máxima de transmisión </a:t>
            </a:r>
          </a:p>
        </p:txBody>
      </p:sp>
      <p:sp>
        <p:nvSpPr>
          <p:cNvPr id="42" name="41 CuadroTexto"/>
          <p:cNvSpPr txBox="1"/>
          <p:nvPr/>
        </p:nvSpPr>
        <p:spPr>
          <a:xfrm>
            <a:off x="3920363" y="6223303"/>
            <a:ext cx="4158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u="sng" dirty="0" smtClean="0"/>
              <a:t>Otras fuentes de incertidumbre que mantienen relación temporal con los aportes hídricos</a:t>
            </a:r>
            <a:endParaRPr lang="es-CO" sz="1400" dirty="0" smtClean="0"/>
          </a:p>
        </p:txBody>
      </p:sp>
    </p:spTree>
    <p:extLst>
      <p:ext uri="{BB962C8B-B14F-4D97-AF65-F5344CB8AC3E}">
        <p14:creationId xmlns:p14="http://schemas.microsoft.com/office/powerpoint/2010/main" val="1561698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ESE_CLIENTES_XM-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875231" y="382036"/>
            <a:ext cx="6795076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3600" b="1" dirty="0" smtClean="0">
                <a:solidFill>
                  <a:schemeClr val="accent1">
                    <a:lumMod val="50000"/>
                  </a:schemeClr>
                </a:solidFill>
                <a:latin typeface="Verdana"/>
                <a:cs typeface="Verdana"/>
              </a:rPr>
              <a:t>Tratamiento de la incertidumbre</a:t>
            </a:r>
            <a:endParaRPr lang="es-ES" sz="3600" b="1" dirty="0">
              <a:solidFill>
                <a:schemeClr val="accent1">
                  <a:lumMod val="50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277340" y="2024122"/>
            <a:ext cx="2619141" cy="1903109"/>
            <a:chOff x="1027818" y="1716049"/>
            <a:chExt cx="3837374" cy="3152202"/>
          </a:xfrm>
        </p:grpSpPr>
        <p:pic>
          <p:nvPicPr>
            <p:cNvPr id="69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902"/>
            <a:stretch/>
          </p:blipFill>
          <p:spPr bwMode="auto">
            <a:xfrm>
              <a:off x="1027818" y="1716049"/>
              <a:ext cx="3837374" cy="315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" name="69 Elipse"/>
            <p:cNvSpPr/>
            <p:nvPr/>
          </p:nvSpPr>
          <p:spPr>
            <a:xfrm>
              <a:off x="1344981" y="3646510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4" name="3 Grupo"/>
          <p:cNvGrpSpPr/>
          <p:nvPr/>
        </p:nvGrpSpPr>
        <p:grpSpPr>
          <a:xfrm>
            <a:off x="3541283" y="2260680"/>
            <a:ext cx="2250382" cy="1341729"/>
            <a:chOff x="4920273" y="1720500"/>
            <a:chExt cx="3902898" cy="2323945"/>
          </a:xfrm>
        </p:grpSpPr>
        <p:grpSp>
          <p:nvGrpSpPr>
            <p:cNvPr id="71" name="70 Grupo"/>
            <p:cNvGrpSpPr/>
            <p:nvPr/>
          </p:nvGrpSpPr>
          <p:grpSpPr>
            <a:xfrm>
              <a:off x="4920273" y="1720500"/>
              <a:ext cx="3902898" cy="2323945"/>
              <a:chOff x="7182581" y="2314586"/>
              <a:chExt cx="3902898" cy="2323945"/>
            </a:xfrm>
          </p:grpSpPr>
          <p:grpSp>
            <p:nvGrpSpPr>
              <p:cNvPr id="72" name="76 Grupo"/>
              <p:cNvGrpSpPr/>
              <p:nvPr/>
            </p:nvGrpSpPr>
            <p:grpSpPr>
              <a:xfrm>
                <a:off x="7376696" y="2314591"/>
                <a:ext cx="3514668" cy="1834599"/>
                <a:chOff x="7321654" y="2745236"/>
                <a:chExt cx="2178738" cy="1081934"/>
              </a:xfrm>
            </p:grpSpPr>
            <p:grpSp>
              <p:nvGrpSpPr>
                <p:cNvPr id="79" name="83 Grupo"/>
                <p:cNvGrpSpPr/>
                <p:nvPr/>
              </p:nvGrpSpPr>
              <p:grpSpPr>
                <a:xfrm>
                  <a:off x="7728822" y="2745236"/>
                  <a:ext cx="1771570" cy="72000"/>
                  <a:chOff x="7653093" y="1990028"/>
                  <a:chExt cx="1771570" cy="72000"/>
                </a:xfrm>
              </p:grpSpPr>
              <p:sp>
                <p:nvSpPr>
                  <p:cNvPr id="115" name="114 Elipse"/>
                  <p:cNvSpPr/>
                  <p:nvPr/>
                </p:nvSpPr>
                <p:spPr>
                  <a:xfrm>
                    <a:off x="7653093" y="1990028"/>
                    <a:ext cx="72000" cy="72000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 sz="900"/>
                  </a:p>
                </p:txBody>
              </p:sp>
              <p:sp>
                <p:nvSpPr>
                  <p:cNvPr id="116" name="115 Elipse"/>
                  <p:cNvSpPr/>
                  <p:nvPr/>
                </p:nvSpPr>
                <p:spPr>
                  <a:xfrm>
                    <a:off x="8077986" y="1990028"/>
                    <a:ext cx="72000" cy="72000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 sz="900"/>
                  </a:p>
                </p:txBody>
              </p:sp>
              <p:sp>
                <p:nvSpPr>
                  <p:cNvPr id="117" name="116 Elipse"/>
                  <p:cNvSpPr/>
                  <p:nvPr/>
                </p:nvSpPr>
                <p:spPr>
                  <a:xfrm>
                    <a:off x="8502879" y="1990028"/>
                    <a:ext cx="72000" cy="72000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 sz="900"/>
                  </a:p>
                </p:txBody>
              </p:sp>
              <p:sp>
                <p:nvSpPr>
                  <p:cNvPr id="118" name="117 Elipse"/>
                  <p:cNvSpPr/>
                  <p:nvPr/>
                </p:nvSpPr>
                <p:spPr>
                  <a:xfrm>
                    <a:off x="8927772" y="1990028"/>
                    <a:ext cx="72000" cy="72000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 sz="900"/>
                  </a:p>
                </p:txBody>
              </p:sp>
              <p:sp>
                <p:nvSpPr>
                  <p:cNvPr id="119" name="118 Elipse"/>
                  <p:cNvSpPr/>
                  <p:nvPr/>
                </p:nvSpPr>
                <p:spPr>
                  <a:xfrm>
                    <a:off x="9352663" y="1990028"/>
                    <a:ext cx="72000" cy="72000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 sz="900"/>
                  </a:p>
                </p:txBody>
              </p:sp>
              <p:cxnSp>
                <p:nvCxnSpPr>
                  <p:cNvPr id="120" name="119 Conector recto de flecha"/>
                  <p:cNvCxnSpPr>
                    <a:stCxn id="115" idx="6"/>
                    <a:endCxn id="116" idx="2"/>
                  </p:cNvCxnSpPr>
                  <p:nvPr/>
                </p:nvCxnSpPr>
                <p:spPr>
                  <a:xfrm>
                    <a:off x="7725093" y="2026028"/>
                    <a:ext cx="352893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120 Conector recto de flecha"/>
                  <p:cNvCxnSpPr/>
                  <p:nvPr/>
                </p:nvCxnSpPr>
                <p:spPr>
                  <a:xfrm>
                    <a:off x="8149986" y="2026028"/>
                    <a:ext cx="352893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121 Conector recto de flecha"/>
                  <p:cNvCxnSpPr/>
                  <p:nvPr/>
                </p:nvCxnSpPr>
                <p:spPr>
                  <a:xfrm>
                    <a:off x="8574879" y="2026028"/>
                    <a:ext cx="352893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122 Conector recto de flecha"/>
                  <p:cNvCxnSpPr/>
                  <p:nvPr/>
                </p:nvCxnSpPr>
                <p:spPr>
                  <a:xfrm>
                    <a:off x="8999772" y="2022405"/>
                    <a:ext cx="352893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0" name="98 Grupo"/>
                <p:cNvGrpSpPr/>
                <p:nvPr/>
              </p:nvGrpSpPr>
              <p:grpSpPr>
                <a:xfrm>
                  <a:off x="7728822" y="3070652"/>
                  <a:ext cx="1771570" cy="72000"/>
                  <a:chOff x="7653093" y="1990028"/>
                  <a:chExt cx="1771570" cy="72000"/>
                </a:xfrm>
              </p:grpSpPr>
              <p:sp>
                <p:nvSpPr>
                  <p:cNvPr id="106" name="105 Elipse"/>
                  <p:cNvSpPr/>
                  <p:nvPr/>
                </p:nvSpPr>
                <p:spPr>
                  <a:xfrm>
                    <a:off x="7653093" y="1990028"/>
                    <a:ext cx="72000" cy="72000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 sz="900"/>
                  </a:p>
                </p:txBody>
              </p:sp>
              <p:sp>
                <p:nvSpPr>
                  <p:cNvPr id="107" name="106 Elipse"/>
                  <p:cNvSpPr/>
                  <p:nvPr/>
                </p:nvSpPr>
                <p:spPr>
                  <a:xfrm>
                    <a:off x="8077986" y="1990028"/>
                    <a:ext cx="72000" cy="72000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 sz="900"/>
                  </a:p>
                </p:txBody>
              </p:sp>
              <p:sp>
                <p:nvSpPr>
                  <p:cNvPr id="108" name="107 Elipse"/>
                  <p:cNvSpPr/>
                  <p:nvPr/>
                </p:nvSpPr>
                <p:spPr>
                  <a:xfrm>
                    <a:off x="8502879" y="1990028"/>
                    <a:ext cx="72000" cy="72000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 sz="900"/>
                  </a:p>
                </p:txBody>
              </p:sp>
              <p:sp>
                <p:nvSpPr>
                  <p:cNvPr id="109" name="108 Elipse"/>
                  <p:cNvSpPr/>
                  <p:nvPr/>
                </p:nvSpPr>
                <p:spPr>
                  <a:xfrm>
                    <a:off x="8927772" y="1990028"/>
                    <a:ext cx="72000" cy="72000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 sz="900"/>
                  </a:p>
                </p:txBody>
              </p:sp>
              <p:sp>
                <p:nvSpPr>
                  <p:cNvPr id="110" name="109 Elipse"/>
                  <p:cNvSpPr/>
                  <p:nvPr/>
                </p:nvSpPr>
                <p:spPr>
                  <a:xfrm>
                    <a:off x="9352663" y="1990028"/>
                    <a:ext cx="72000" cy="72000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 sz="900"/>
                  </a:p>
                </p:txBody>
              </p:sp>
              <p:cxnSp>
                <p:nvCxnSpPr>
                  <p:cNvPr id="111" name="110 Conector recto de flecha"/>
                  <p:cNvCxnSpPr>
                    <a:stCxn id="106" idx="6"/>
                    <a:endCxn id="107" idx="2"/>
                  </p:cNvCxnSpPr>
                  <p:nvPr/>
                </p:nvCxnSpPr>
                <p:spPr>
                  <a:xfrm>
                    <a:off x="7725093" y="2026028"/>
                    <a:ext cx="352893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" name="111 Conector recto de flecha"/>
                  <p:cNvCxnSpPr/>
                  <p:nvPr/>
                </p:nvCxnSpPr>
                <p:spPr>
                  <a:xfrm>
                    <a:off x="8149986" y="2026028"/>
                    <a:ext cx="352893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112 Conector recto de flecha"/>
                  <p:cNvCxnSpPr/>
                  <p:nvPr/>
                </p:nvCxnSpPr>
                <p:spPr>
                  <a:xfrm>
                    <a:off x="8574879" y="2026028"/>
                    <a:ext cx="352893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113 Conector recto de flecha"/>
                  <p:cNvCxnSpPr/>
                  <p:nvPr/>
                </p:nvCxnSpPr>
                <p:spPr>
                  <a:xfrm>
                    <a:off x="8999772" y="2022405"/>
                    <a:ext cx="352893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1" name="99 Grupo"/>
                <p:cNvGrpSpPr/>
                <p:nvPr/>
              </p:nvGrpSpPr>
              <p:grpSpPr>
                <a:xfrm>
                  <a:off x="7728822" y="3413976"/>
                  <a:ext cx="1771570" cy="72000"/>
                  <a:chOff x="7653093" y="1990028"/>
                  <a:chExt cx="1771570" cy="72000"/>
                </a:xfrm>
              </p:grpSpPr>
              <p:sp>
                <p:nvSpPr>
                  <p:cNvPr id="97" name="96 Elipse"/>
                  <p:cNvSpPr/>
                  <p:nvPr/>
                </p:nvSpPr>
                <p:spPr>
                  <a:xfrm>
                    <a:off x="7653093" y="1990028"/>
                    <a:ext cx="72000" cy="72000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 sz="900"/>
                  </a:p>
                </p:txBody>
              </p:sp>
              <p:sp>
                <p:nvSpPr>
                  <p:cNvPr id="98" name="97 Elipse"/>
                  <p:cNvSpPr/>
                  <p:nvPr/>
                </p:nvSpPr>
                <p:spPr>
                  <a:xfrm>
                    <a:off x="8077986" y="1990028"/>
                    <a:ext cx="72000" cy="72000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 sz="900"/>
                  </a:p>
                </p:txBody>
              </p:sp>
              <p:sp>
                <p:nvSpPr>
                  <p:cNvPr id="99" name="98 Elipse"/>
                  <p:cNvSpPr/>
                  <p:nvPr/>
                </p:nvSpPr>
                <p:spPr>
                  <a:xfrm>
                    <a:off x="8502879" y="1990028"/>
                    <a:ext cx="72000" cy="72000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 sz="900"/>
                  </a:p>
                </p:txBody>
              </p:sp>
              <p:sp>
                <p:nvSpPr>
                  <p:cNvPr id="100" name="99 Elipse"/>
                  <p:cNvSpPr/>
                  <p:nvPr/>
                </p:nvSpPr>
                <p:spPr>
                  <a:xfrm>
                    <a:off x="8927772" y="1990028"/>
                    <a:ext cx="72000" cy="72000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 sz="900"/>
                  </a:p>
                </p:txBody>
              </p:sp>
              <p:sp>
                <p:nvSpPr>
                  <p:cNvPr id="101" name="100 Elipse"/>
                  <p:cNvSpPr/>
                  <p:nvPr/>
                </p:nvSpPr>
                <p:spPr>
                  <a:xfrm>
                    <a:off x="9352663" y="1990028"/>
                    <a:ext cx="72000" cy="72000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 sz="900"/>
                  </a:p>
                </p:txBody>
              </p:sp>
              <p:cxnSp>
                <p:nvCxnSpPr>
                  <p:cNvPr id="102" name="101 Conector recto de flecha"/>
                  <p:cNvCxnSpPr>
                    <a:stCxn id="97" idx="6"/>
                    <a:endCxn id="98" idx="2"/>
                  </p:cNvCxnSpPr>
                  <p:nvPr/>
                </p:nvCxnSpPr>
                <p:spPr>
                  <a:xfrm>
                    <a:off x="7725093" y="2026028"/>
                    <a:ext cx="352893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102 Conector recto de flecha"/>
                  <p:cNvCxnSpPr/>
                  <p:nvPr/>
                </p:nvCxnSpPr>
                <p:spPr>
                  <a:xfrm>
                    <a:off x="8149986" y="2026028"/>
                    <a:ext cx="352893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103 Conector recto de flecha"/>
                  <p:cNvCxnSpPr/>
                  <p:nvPr/>
                </p:nvCxnSpPr>
                <p:spPr>
                  <a:xfrm>
                    <a:off x="8574879" y="2026028"/>
                    <a:ext cx="352893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104 Conector recto de flecha"/>
                  <p:cNvCxnSpPr/>
                  <p:nvPr/>
                </p:nvCxnSpPr>
                <p:spPr>
                  <a:xfrm>
                    <a:off x="8999772" y="2022405"/>
                    <a:ext cx="352893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2" name="100 Grupo"/>
                <p:cNvGrpSpPr/>
                <p:nvPr/>
              </p:nvGrpSpPr>
              <p:grpSpPr>
                <a:xfrm>
                  <a:off x="7728822" y="3755170"/>
                  <a:ext cx="1771570" cy="72000"/>
                  <a:chOff x="7653093" y="1990028"/>
                  <a:chExt cx="1771570" cy="72000"/>
                </a:xfrm>
              </p:grpSpPr>
              <p:sp>
                <p:nvSpPr>
                  <p:cNvPr id="88" name="87 Elipse"/>
                  <p:cNvSpPr/>
                  <p:nvPr/>
                </p:nvSpPr>
                <p:spPr>
                  <a:xfrm>
                    <a:off x="7653093" y="1990028"/>
                    <a:ext cx="72000" cy="72000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 sz="900"/>
                  </a:p>
                </p:txBody>
              </p:sp>
              <p:sp>
                <p:nvSpPr>
                  <p:cNvPr id="89" name="88 Elipse"/>
                  <p:cNvSpPr/>
                  <p:nvPr/>
                </p:nvSpPr>
                <p:spPr>
                  <a:xfrm>
                    <a:off x="8077986" y="1990028"/>
                    <a:ext cx="72000" cy="72000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 sz="900"/>
                  </a:p>
                </p:txBody>
              </p:sp>
              <p:sp>
                <p:nvSpPr>
                  <p:cNvPr id="90" name="89 Elipse"/>
                  <p:cNvSpPr/>
                  <p:nvPr/>
                </p:nvSpPr>
                <p:spPr>
                  <a:xfrm>
                    <a:off x="8502879" y="1990028"/>
                    <a:ext cx="72000" cy="72000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 sz="900"/>
                  </a:p>
                </p:txBody>
              </p:sp>
              <p:sp>
                <p:nvSpPr>
                  <p:cNvPr id="91" name="90 Elipse"/>
                  <p:cNvSpPr/>
                  <p:nvPr/>
                </p:nvSpPr>
                <p:spPr>
                  <a:xfrm>
                    <a:off x="8927772" y="1990028"/>
                    <a:ext cx="72000" cy="72000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 sz="900"/>
                  </a:p>
                </p:txBody>
              </p:sp>
              <p:sp>
                <p:nvSpPr>
                  <p:cNvPr id="92" name="91 Elipse"/>
                  <p:cNvSpPr/>
                  <p:nvPr/>
                </p:nvSpPr>
                <p:spPr>
                  <a:xfrm>
                    <a:off x="9352663" y="1990028"/>
                    <a:ext cx="72000" cy="72000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 sz="900"/>
                  </a:p>
                </p:txBody>
              </p:sp>
              <p:cxnSp>
                <p:nvCxnSpPr>
                  <p:cNvPr id="93" name="92 Conector recto de flecha"/>
                  <p:cNvCxnSpPr>
                    <a:stCxn id="88" idx="6"/>
                    <a:endCxn id="89" idx="2"/>
                  </p:cNvCxnSpPr>
                  <p:nvPr/>
                </p:nvCxnSpPr>
                <p:spPr>
                  <a:xfrm>
                    <a:off x="7725093" y="2026028"/>
                    <a:ext cx="352893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93 Conector recto de flecha"/>
                  <p:cNvCxnSpPr/>
                  <p:nvPr/>
                </p:nvCxnSpPr>
                <p:spPr>
                  <a:xfrm>
                    <a:off x="8149986" y="2026028"/>
                    <a:ext cx="352893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94 Conector recto de flecha"/>
                  <p:cNvCxnSpPr/>
                  <p:nvPr/>
                </p:nvCxnSpPr>
                <p:spPr>
                  <a:xfrm>
                    <a:off x="8574879" y="2026028"/>
                    <a:ext cx="352893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95 Conector recto de flecha"/>
                  <p:cNvCxnSpPr/>
                  <p:nvPr/>
                </p:nvCxnSpPr>
                <p:spPr>
                  <a:xfrm>
                    <a:off x="8999772" y="2022405"/>
                    <a:ext cx="352893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3" name="82 Elipse"/>
                <p:cNvSpPr/>
                <p:nvPr/>
              </p:nvSpPr>
              <p:spPr>
                <a:xfrm>
                  <a:off x="7321654" y="3252484"/>
                  <a:ext cx="72000" cy="7200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900"/>
                </a:p>
              </p:txBody>
            </p:sp>
            <p:cxnSp>
              <p:nvCxnSpPr>
                <p:cNvPr id="84" name="83 Conector recto de flecha"/>
                <p:cNvCxnSpPr>
                  <a:stCxn id="83" idx="7"/>
                  <a:endCxn id="115" idx="3"/>
                </p:cNvCxnSpPr>
                <p:nvPr/>
              </p:nvCxnSpPr>
              <p:spPr>
                <a:xfrm flipV="1">
                  <a:off x="7383110" y="2806692"/>
                  <a:ext cx="356256" cy="456336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84 Conector recto de flecha"/>
                <p:cNvCxnSpPr>
                  <a:stCxn id="83" idx="6"/>
                  <a:endCxn id="106" idx="2"/>
                </p:cNvCxnSpPr>
                <p:nvPr/>
              </p:nvCxnSpPr>
              <p:spPr>
                <a:xfrm flipV="1">
                  <a:off x="7393654" y="3106652"/>
                  <a:ext cx="335168" cy="181832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85 Conector recto de flecha"/>
                <p:cNvCxnSpPr>
                  <a:stCxn id="83" idx="6"/>
                  <a:endCxn id="97" idx="1"/>
                </p:cNvCxnSpPr>
                <p:nvPr/>
              </p:nvCxnSpPr>
              <p:spPr>
                <a:xfrm>
                  <a:off x="7393654" y="3288484"/>
                  <a:ext cx="345712" cy="136036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86 Conector recto de flecha"/>
                <p:cNvCxnSpPr>
                  <a:stCxn id="83" idx="5"/>
                  <a:endCxn id="88" idx="2"/>
                </p:cNvCxnSpPr>
                <p:nvPr/>
              </p:nvCxnSpPr>
              <p:spPr>
                <a:xfrm>
                  <a:off x="7383110" y="3313940"/>
                  <a:ext cx="345712" cy="47723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3" name="Text Box 255"/>
              <p:cNvSpPr txBox="1">
                <a:spLocks noChangeArrowheads="1"/>
              </p:cNvSpPr>
              <p:nvPr/>
            </p:nvSpPr>
            <p:spPr bwMode="auto">
              <a:xfrm>
                <a:off x="7182581" y="4309278"/>
                <a:ext cx="504378" cy="329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s-CO" sz="700">
                    <a:effectLst/>
                    <a:latin typeface="Times New Roman"/>
                    <a:ea typeface="SimSun"/>
                  </a:rPr>
                  <a:t>P1</a:t>
                </a:r>
                <a:endParaRPr lang="es-CO" sz="90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74" name="Text Box 255"/>
              <p:cNvSpPr txBox="1">
                <a:spLocks noChangeArrowheads="1"/>
              </p:cNvSpPr>
              <p:nvPr/>
            </p:nvSpPr>
            <p:spPr bwMode="auto">
              <a:xfrm>
                <a:off x="7839359" y="4309278"/>
                <a:ext cx="504378" cy="329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s-CO" sz="700" dirty="0" smtClean="0">
                    <a:effectLst/>
                    <a:latin typeface="Times New Roman"/>
                    <a:ea typeface="SimSun"/>
                  </a:rPr>
                  <a:t>P2</a:t>
                </a:r>
                <a:endParaRPr lang="es-CO" sz="900" dirty="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75" name="Text Box 255"/>
              <p:cNvSpPr txBox="1">
                <a:spLocks noChangeArrowheads="1"/>
              </p:cNvSpPr>
              <p:nvPr/>
            </p:nvSpPr>
            <p:spPr bwMode="auto">
              <a:xfrm>
                <a:off x="8524834" y="4309278"/>
                <a:ext cx="504378" cy="329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s-CO" sz="700" dirty="0" smtClean="0">
                    <a:effectLst/>
                    <a:latin typeface="Times New Roman"/>
                    <a:ea typeface="SimSun"/>
                  </a:rPr>
                  <a:t>P3</a:t>
                </a:r>
                <a:endParaRPr lang="es-CO" sz="900" dirty="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76" name="Text Box 255"/>
              <p:cNvSpPr txBox="1">
                <a:spLocks noChangeArrowheads="1"/>
              </p:cNvSpPr>
              <p:nvPr/>
            </p:nvSpPr>
            <p:spPr bwMode="auto">
              <a:xfrm>
                <a:off x="9210258" y="4309278"/>
                <a:ext cx="504378" cy="329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s-CO" sz="700" dirty="0" smtClean="0">
                    <a:effectLst/>
                    <a:latin typeface="Times New Roman"/>
                    <a:ea typeface="SimSun"/>
                  </a:rPr>
                  <a:t>P4</a:t>
                </a:r>
                <a:endParaRPr lang="es-CO" sz="900" dirty="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77" name="Text Box 255"/>
              <p:cNvSpPr txBox="1">
                <a:spLocks noChangeArrowheads="1"/>
              </p:cNvSpPr>
              <p:nvPr/>
            </p:nvSpPr>
            <p:spPr bwMode="auto">
              <a:xfrm>
                <a:off x="9895681" y="4309278"/>
                <a:ext cx="504378" cy="329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s-CO" sz="700" dirty="0" smtClean="0">
                    <a:effectLst/>
                    <a:latin typeface="Times New Roman"/>
                    <a:ea typeface="SimSun"/>
                  </a:rPr>
                  <a:t>P5</a:t>
                </a:r>
                <a:endParaRPr lang="es-CO" sz="900" dirty="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78" name="Text Box 255"/>
              <p:cNvSpPr txBox="1">
                <a:spLocks noChangeArrowheads="1"/>
              </p:cNvSpPr>
              <p:nvPr/>
            </p:nvSpPr>
            <p:spPr bwMode="auto">
              <a:xfrm>
                <a:off x="10581101" y="4309278"/>
                <a:ext cx="504378" cy="329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s-CO" sz="700" dirty="0" smtClean="0">
                    <a:effectLst/>
                    <a:latin typeface="Times New Roman"/>
                    <a:ea typeface="SimSun"/>
                  </a:rPr>
                  <a:t>P6</a:t>
                </a:r>
                <a:endParaRPr lang="es-CO" sz="900" dirty="0">
                  <a:effectLst/>
                  <a:latin typeface="Times New Roman"/>
                  <a:ea typeface="SimSun"/>
                </a:endParaRPr>
              </a:p>
            </p:txBody>
          </p:sp>
        </p:grpSp>
        <p:sp>
          <p:nvSpPr>
            <p:cNvPr id="124" name="123 Elipse"/>
            <p:cNvSpPr/>
            <p:nvPr/>
          </p:nvSpPr>
          <p:spPr>
            <a:xfrm>
              <a:off x="5092701" y="2558243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900"/>
            </a:p>
          </p:txBody>
        </p:sp>
      </p:grpSp>
      <p:sp>
        <p:nvSpPr>
          <p:cNvPr id="125" name="3 Flecha derecha"/>
          <p:cNvSpPr/>
          <p:nvPr/>
        </p:nvSpPr>
        <p:spPr>
          <a:xfrm>
            <a:off x="3022455" y="2389845"/>
            <a:ext cx="526679" cy="771755"/>
          </a:xfrm>
          <a:prstGeom prst="rightArrow">
            <a:avLst/>
          </a:prstGeom>
          <a:solidFill>
            <a:srgbClr val="333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6" name="125 CuadroTexto"/>
          <p:cNvSpPr txBox="1"/>
          <p:nvPr/>
        </p:nvSpPr>
        <p:spPr>
          <a:xfrm>
            <a:off x="4062999" y="1842977"/>
            <a:ext cx="1590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i="1" dirty="0" smtClean="0">
                <a:solidFill>
                  <a:schemeClr val="accent2">
                    <a:lumMod val="75000"/>
                  </a:schemeClr>
                </a:solidFill>
              </a:rPr>
              <a:t>Cada línea representa un escenario</a:t>
            </a:r>
            <a:endParaRPr lang="es-CO" sz="1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7" name="126 CuadroTexto"/>
          <p:cNvSpPr txBox="1"/>
          <p:nvPr/>
        </p:nvSpPr>
        <p:spPr>
          <a:xfrm>
            <a:off x="6156233" y="2151426"/>
            <a:ext cx="2801765" cy="52322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¿Qué hacer cuando el número de escenarios es considerable?</a:t>
            </a:r>
            <a:endParaRPr lang="es-CO" sz="1400" b="1" dirty="0"/>
          </a:p>
        </p:txBody>
      </p:sp>
      <p:sp>
        <p:nvSpPr>
          <p:cNvPr id="128" name="127 CuadroTexto"/>
          <p:cNvSpPr txBox="1"/>
          <p:nvPr/>
        </p:nvSpPr>
        <p:spPr>
          <a:xfrm>
            <a:off x="5895245" y="2806123"/>
            <a:ext cx="3197399" cy="461665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200" b="1" i="1" dirty="0" smtClean="0">
                <a:solidFill>
                  <a:srgbClr val="333DFD"/>
                </a:solidFill>
              </a:rPr>
              <a:t>Sorteo de escenarios en el enfoque tradicional, sin poder garantizar la robustez de la solución</a:t>
            </a:r>
            <a:endParaRPr lang="es-CO" sz="1200" b="1" i="1" dirty="0">
              <a:solidFill>
                <a:srgbClr val="333DFD"/>
              </a:solidFill>
            </a:endParaRPr>
          </a:p>
        </p:txBody>
      </p:sp>
      <p:grpSp>
        <p:nvGrpSpPr>
          <p:cNvPr id="129" name="128 Grupo"/>
          <p:cNvGrpSpPr/>
          <p:nvPr/>
        </p:nvGrpSpPr>
        <p:grpSpPr>
          <a:xfrm>
            <a:off x="1185494" y="4118047"/>
            <a:ext cx="2927253" cy="2287333"/>
            <a:chOff x="2180399" y="691324"/>
            <a:chExt cx="5227093" cy="2945064"/>
          </a:xfrm>
        </p:grpSpPr>
        <p:pic>
          <p:nvPicPr>
            <p:cNvPr id="130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19" r="22943"/>
            <a:stretch/>
          </p:blipFill>
          <p:spPr bwMode="auto">
            <a:xfrm>
              <a:off x="2180399" y="913783"/>
              <a:ext cx="5227093" cy="27226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1" name="130 CuadroTexto"/>
            <p:cNvSpPr txBox="1"/>
            <p:nvPr/>
          </p:nvSpPr>
          <p:spPr>
            <a:xfrm>
              <a:off x="3079833" y="691324"/>
              <a:ext cx="3451964" cy="475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i="1" dirty="0" smtClean="0">
                  <a:solidFill>
                    <a:srgbClr val="FF0000"/>
                  </a:solidFill>
                </a:rPr>
                <a:t>Árbol recombinante</a:t>
              </a:r>
              <a:endParaRPr lang="es-CO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3" name="132 Grupo"/>
          <p:cNvGrpSpPr/>
          <p:nvPr/>
        </p:nvGrpSpPr>
        <p:grpSpPr>
          <a:xfrm>
            <a:off x="4885906" y="4118046"/>
            <a:ext cx="2522303" cy="2287333"/>
            <a:chOff x="1782713" y="2097532"/>
            <a:chExt cx="5832648" cy="4454556"/>
          </a:xfrm>
        </p:grpSpPr>
        <p:pic>
          <p:nvPicPr>
            <p:cNvPr id="134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66" t="22448" r="58920"/>
            <a:stretch/>
          </p:blipFill>
          <p:spPr bwMode="auto">
            <a:xfrm>
              <a:off x="1782713" y="2097532"/>
              <a:ext cx="5832648" cy="4454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35" name="134 Conector recto"/>
            <p:cNvCxnSpPr/>
            <p:nvPr/>
          </p:nvCxnSpPr>
          <p:spPr>
            <a:xfrm flipV="1">
              <a:off x="2070770" y="5598765"/>
              <a:ext cx="648072" cy="72008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135 Conector recto"/>
            <p:cNvCxnSpPr/>
            <p:nvPr/>
          </p:nvCxnSpPr>
          <p:spPr>
            <a:xfrm>
              <a:off x="2080295" y="5392266"/>
              <a:ext cx="648072" cy="206499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136 Conector recto"/>
            <p:cNvCxnSpPr/>
            <p:nvPr/>
          </p:nvCxnSpPr>
          <p:spPr>
            <a:xfrm flipV="1">
              <a:off x="2080295" y="5301208"/>
              <a:ext cx="648072" cy="91058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137 Conector recto"/>
            <p:cNvCxnSpPr/>
            <p:nvPr/>
          </p:nvCxnSpPr>
          <p:spPr>
            <a:xfrm flipV="1">
              <a:off x="2084512" y="2996952"/>
              <a:ext cx="648072" cy="702405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138 Conector recto"/>
            <p:cNvCxnSpPr/>
            <p:nvPr/>
          </p:nvCxnSpPr>
          <p:spPr>
            <a:xfrm flipV="1">
              <a:off x="2083235" y="5883292"/>
              <a:ext cx="649349" cy="1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139 Conector recto"/>
            <p:cNvCxnSpPr/>
            <p:nvPr/>
          </p:nvCxnSpPr>
          <p:spPr>
            <a:xfrm flipV="1">
              <a:off x="2084512" y="5598765"/>
              <a:ext cx="634330" cy="28453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140 Conector recto"/>
            <p:cNvCxnSpPr/>
            <p:nvPr/>
          </p:nvCxnSpPr>
          <p:spPr>
            <a:xfrm flipV="1">
              <a:off x="2718842" y="5085184"/>
              <a:ext cx="674551" cy="216024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141 Conector recto"/>
            <p:cNvCxnSpPr/>
            <p:nvPr/>
          </p:nvCxnSpPr>
          <p:spPr>
            <a:xfrm>
              <a:off x="2718841" y="5301208"/>
              <a:ext cx="674552" cy="297557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142 Conector recto"/>
            <p:cNvCxnSpPr/>
            <p:nvPr/>
          </p:nvCxnSpPr>
          <p:spPr>
            <a:xfrm flipV="1">
              <a:off x="2718841" y="5085184"/>
              <a:ext cx="674552" cy="513581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143 Conector recto"/>
            <p:cNvCxnSpPr/>
            <p:nvPr/>
          </p:nvCxnSpPr>
          <p:spPr>
            <a:xfrm flipV="1">
              <a:off x="2718841" y="5598765"/>
              <a:ext cx="674552" cy="1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144 Conector recto"/>
            <p:cNvCxnSpPr/>
            <p:nvPr/>
          </p:nvCxnSpPr>
          <p:spPr>
            <a:xfrm flipV="1">
              <a:off x="2732584" y="5883292"/>
              <a:ext cx="660809" cy="4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145 Conector recto"/>
            <p:cNvCxnSpPr/>
            <p:nvPr/>
          </p:nvCxnSpPr>
          <p:spPr>
            <a:xfrm flipV="1">
              <a:off x="2735237" y="2320305"/>
              <a:ext cx="660809" cy="68040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146 Conector recto"/>
            <p:cNvCxnSpPr/>
            <p:nvPr/>
          </p:nvCxnSpPr>
          <p:spPr>
            <a:xfrm>
              <a:off x="3386521" y="5094709"/>
              <a:ext cx="674551" cy="3600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147 Conector recto"/>
            <p:cNvCxnSpPr/>
            <p:nvPr/>
          </p:nvCxnSpPr>
          <p:spPr>
            <a:xfrm>
              <a:off x="3386520" y="5094709"/>
              <a:ext cx="648000" cy="43200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148 Conector recto"/>
            <p:cNvCxnSpPr/>
            <p:nvPr/>
          </p:nvCxnSpPr>
          <p:spPr>
            <a:xfrm flipV="1">
              <a:off x="3386520" y="5526709"/>
              <a:ext cx="674552" cy="72056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149 Conector recto"/>
            <p:cNvCxnSpPr/>
            <p:nvPr/>
          </p:nvCxnSpPr>
          <p:spPr>
            <a:xfrm flipV="1">
              <a:off x="3375483" y="5130709"/>
              <a:ext cx="685589" cy="468057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150 Conector recto"/>
            <p:cNvCxnSpPr/>
            <p:nvPr/>
          </p:nvCxnSpPr>
          <p:spPr>
            <a:xfrm flipV="1">
              <a:off x="3370944" y="5805264"/>
              <a:ext cx="690128" cy="78032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151 Conector recto"/>
            <p:cNvCxnSpPr/>
            <p:nvPr/>
          </p:nvCxnSpPr>
          <p:spPr>
            <a:xfrm>
              <a:off x="3393391" y="2320305"/>
              <a:ext cx="667681" cy="388615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152 Conector recto"/>
            <p:cNvCxnSpPr/>
            <p:nvPr/>
          </p:nvCxnSpPr>
          <p:spPr>
            <a:xfrm flipV="1">
              <a:off x="4047467" y="5085184"/>
              <a:ext cx="651570" cy="441526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153 Conector recto"/>
            <p:cNvCxnSpPr/>
            <p:nvPr/>
          </p:nvCxnSpPr>
          <p:spPr>
            <a:xfrm flipV="1">
              <a:off x="4047467" y="5449986"/>
              <a:ext cx="651570" cy="76724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154 Conector recto"/>
            <p:cNvCxnSpPr/>
            <p:nvPr/>
          </p:nvCxnSpPr>
          <p:spPr>
            <a:xfrm flipV="1">
              <a:off x="4047467" y="5085184"/>
              <a:ext cx="651570" cy="45525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155 Conector recto"/>
            <p:cNvCxnSpPr/>
            <p:nvPr/>
          </p:nvCxnSpPr>
          <p:spPr>
            <a:xfrm flipV="1">
              <a:off x="4047467" y="5759739"/>
              <a:ext cx="651570" cy="45525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156 Conector recto"/>
            <p:cNvCxnSpPr/>
            <p:nvPr/>
          </p:nvCxnSpPr>
          <p:spPr>
            <a:xfrm>
              <a:off x="4034520" y="2706031"/>
              <a:ext cx="664517" cy="434937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157 Conector recto"/>
            <p:cNvCxnSpPr/>
            <p:nvPr/>
          </p:nvCxnSpPr>
          <p:spPr>
            <a:xfrm flipV="1">
              <a:off x="4711774" y="4915768"/>
              <a:ext cx="651570" cy="18000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158 Conector recto"/>
            <p:cNvCxnSpPr/>
            <p:nvPr/>
          </p:nvCxnSpPr>
          <p:spPr>
            <a:xfrm>
              <a:off x="4699037" y="5107946"/>
              <a:ext cx="664307" cy="28432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159 Conector recto"/>
            <p:cNvCxnSpPr/>
            <p:nvPr/>
          </p:nvCxnSpPr>
          <p:spPr>
            <a:xfrm flipV="1">
              <a:off x="4699037" y="5392266"/>
              <a:ext cx="664307" cy="62471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160 Conector recto"/>
            <p:cNvCxnSpPr/>
            <p:nvPr/>
          </p:nvCxnSpPr>
          <p:spPr>
            <a:xfrm flipV="1">
              <a:off x="4695130" y="4915768"/>
              <a:ext cx="668214" cy="53897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161 Conector recto"/>
            <p:cNvCxnSpPr/>
            <p:nvPr/>
          </p:nvCxnSpPr>
          <p:spPr>
            <a:xfrm flipV="1">
              <a:off x="4695130" y="5718267"/>
              <a:ext cx="651570" cy="45525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162 Conector recto"/>
            <p:cNvCxnSpPr/>
            <p:nvPr/>
          </p:nvCxnSpPr>
          <p:spPr>
            <a:xfrm>
              <a:off x="4682183" y="3125986"/>
              <a:ext cx="664517" cy="39600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163 Conector recto"/>
            <p:cNvCxnSpPr/>
            <p:nvPr/>
          </p:nvCxnSpPr>
          <p:spPr>
            <a:xfrm flipV="1">
              <a:off x="5356994" y="4773868"/>
              <a:ext cx="651570" cy="14400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164 Conector recto"/>
            <p:cNvCxnSpPr/>
            <p:nvPr/>
          </p:nvCxnSpPr>
          <p:spPr>
            <a:xfrm flipV="1">
              <a:off x="5369223" y="4581128"/>
              <a:ext cx="651570" cy="33674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165 Conector recto"/>
            <p:cNvCxnSpPr/>
            <p:nvPr/>
          </p:nvCxnSpPr>
          <p:spPr>
            <a:xfrm>
              <a:off x="5356994" y="5392266"/>
              <a:ext cx="663799" cy="5772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166 Conector recto"/>
            <p:cNvCxnSpPr/>
            <p:nvPr/>
          </p:nvCxnSpPr>
          <p:spPr>
            <a:xfrm flipV="1">
              <a:off x="5369223" y="4773868"/>
              <a:ext cx="639341" cy="618398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167 Conector recto"/>
            <p:cNvCxnSpPr/>
            <p:nvPr/>
          </p:nvCxnSpPr>
          <p:spPr>
            <a:xfrm>
              <a:off x="5331248" y="3526720"/>
              <a:ext cx="689545" cy="1247148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168 Conector recto"/>
            <p:cNvCxnSpPr/>
            <p:nvPr/>
          </p:nvCxnSpPr>
          <p:spPr>
            <a:xfrm flipV="1">
              <a:off x="5331248" y="5653819"/>
              <a:ext cx="689545" cy="7200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169 Conector recto"/>
            <p:cNvCxnSpPr/>
            <p:nvPr/>
          </p:nvCxnSpPr>
          <p:spPr>
            <a:xfrm>
              <a:off x="6020793" y="5443723"/>
              <a:ext cx="663799" cy="191046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170 Conector recto"/>
            <p:cNvCxnSpPr/>
            <p:nvPr/>
          </p:nvCxnSpPr>
          <p:spPr>
            <a:xfrm flipV="1">
              <a:off x="6008564" y="5392266"/>
              <a:ext cx="676028" cy="51458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171 Conector recto"/>
            <p:cNvCxnSpPr/>
            <p:nvPr/>
          </p:nvCxnSpPr>
          <p:spPr>
            <a:xfrm flipV="1">
              <a:off x="6020793" y="4581128"/>
              <a:ext cx="663799" cy="862595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172 Conector recto"/>
            <p:cNvCxnSpPr/>
            <p:nvPr/>
          </p:nvCxnSpPr>
          <p:spPr>
            <a:xfrm flipV="1">
              <a:off x="6036656" y="4581128"/>
              <a:ext cx="647936" cy="192741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173 Conector recto"/>
            <p:cNvCxnSpPr/>
            <p:nvPr/>
          </p:nvCxnSpPr>
          <p:spPr>
            <a:xfrm flipV="1">
              <a:off x="6020793" y="4677498"/>
              <a:ext cx="663799" cy="96371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174 Conector recto"/>
            <p:cNvCxnSpPr/>
            <p:nvPr/>
          </p:nvCxnSpPr>
          <p:spPr>
            <a:xfrm>
              <a:off x="6020793" y="4773869"/>
              <a:ext cx="663799" cy="644126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175 Conector recto"/>
            <p:cNvCxnSpPr/>
            <p:nvPr/>
          </p:nvCxnSpPr>
          <p:spPr>
            <a:xfrm>
              <a:off x="6020793" y="4581128"/>
              <a:ext cx="663799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176 Conector recto"/>
            <p:cNvCxnSpPr/>
            <p:nvPr/>
          </p:nvCxnSpPr>
          <p:spPr>
            <a:xfrm flipV="1">
              <a:off x="6014678" y="5634769"/>
              <a:ext cx="669914" cy="1905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177 Conector recto"/>
            <p:cNvCxnSpPr/>
            <p:nvPr/>
          </p:nvCxnSpPr>
          <p:spPr>
            <a:xfrm flipV="1">
              <a:off x="6657234" y="5218596"/>
              <a:ext cx="663799" cy="18000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178 Conector recto"/>
            <p:cNvCxnSpPr/>
            <p:nvPr/>
          </p:nvCxnSpPr>
          <p:spPr>
            <a:xfrm flipV="1">
              <a:off x="6657234" y="5037825"/>
              <a:ext cx="663799" cy="36000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179 Conector recto"/>
            <p:cNvCxnSpPr/>
            <p:nvPr/>
          </p:nvCxnSpPr>
          <p:spPr>
            <a:xfrm flipV="1">
              <a:off x="6657234" y="4365104"/>
              <a:ext cx="663799" cy="216024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180 Conector recto"/>
            <p:cNvCxnSpPr/>
            <p:nvPr/>
          </p:nvCxnSpPr>
          <p:spPr>
            <a:xfrm>
              <a:off x="6650014" y="4582901"/>
              <a:ext cx="671019" cy="454924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181 Conector recto"/>
            <p:cNvCxnSpPr/>
            <p:nvPr/>
          </p:nvCxnSpPr>
          <p:spPr>
            <a:xfrm>
              <a:off x="6650014" y="4591024"/>
              <a:ext cx="663799" cy="626801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182 Conector recto"/>
            <p:cNvCxnSpPr/>
            <p:nvPr/>
          </p:nvCxnSpPr>
          <p:spPr>
            <a:xfrm>
              <a:off x="6662914" y="4674407"/>
              <a:ext cx="650899" cy="363418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183 Conector recto"/>
            <p:cNvCxnSpPr/>
            <p:nvPr/>
          </p:nvCxnSpPr>
          <p:spPr>
            <a:xfrm flipV="1">
              <a:off x="6670828" y="5621213"/>
              <a:ext cx="669914" cy="1905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184 Conector recto"/>
            <p:cNvCxnSpPr/>
            <p:nvPr/>
          </p:nvCxnSpPr>
          <p:spPr>
            <a:xfrm flipV="1">
              <a:off x="6672592" y="5037825"/>
              <a:ext cx="648441" cy="596944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8" name="187 CuadroTexto"/>
          <p:cNvSpPr txBox="1"/>
          <p:nvPr/>
        </p:nvSpPr>
        <p:spPr>
          <a:xfrm>
            <a:off x="453361" y="1767705"/>
            <a:ext cx="2439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i="1" dirty="0" smtClean="0">
                <a:solidFill>
                  <a:srgbClr val="FF0000"/>
                </a:solidFill>
              </a:rPr>
              <a:t>Metodología tradicional</a:t>
            </a:r>
            <a:endParaRPr lang="es-CO" i="1" dirty="0">
              <a:solidFill>
                <a:srgbClr val="FF0000"/>
              </a:solidFill>
            </a:endParaRPr>
          </a:p>
        </p:txBody>
      </p:sp>
      <p:sp>
        <p:nvSpPr>
          <p:cNvPr id="189" name="3 Flecha derecha"/>
          <p:cNvSpPr/>
          <p:nvPr/>
        </p:nvSpPr>
        <p:spPr>
          <a:xfrm>
            <a:off x="4148959" y="4882613"/>
            <a:ext cx="526679" cy="771755"/>
          </a:xfrm>
          <a:prstGeom prst="rightArrow">
            <a:avLst/>
          </a:prstGeom>
          <a:solidFill>
            <a:srgbClr val="333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01655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ESE_CLIENTES_XM-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875231" y="382036"/>
            <a:ext cx="691933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3600" b="1" dirty="0" smtClean="0">
                <a:solidFill>
                  <a:schemeClr val="accent1">
                    <a:lumMod val="50000"/>
                  </a:schemeClr>
                </a:solidFill>
                <a:latin typeface="Verdana"/>
                <a:cs typeface="Verdana"/>
              </a:rPr>
              <a:t>Metodología de resolución</a:t>
            </a:r>
            <a:endParaRPr lang="es-ES" sz="3600" b="1" dirty="0">
              <a:solidFill>
                <a:schemeClr val="accent1">
                  <a:lumMod val="50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53506" y="5170833"/>
            <a:ext cx="8718487" cy="360000"/>
          </a:xfrm>
          <a:prstGeom prst="rect">
            <a:avLst/>
          </a:prstGeom>
          <a:solidFill>
            <a:srgbClr val="3015F7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600" dirty="0" smtClean="0">
                <a:solidFill>
                  <a:schemeClr val="bg1"/>
                </a:solidFill>
              </a:rPr>
              <a:t>Mejoras </a:t>
            </a:r>
            <a:r>
              <a:rPr lang="es-CO" sz="1600" dirty="0">
                <a:solidFill>
                  <a:schemeClr val="bg1"/>
                </a:solidFill>
              </a:rPr>
              <a:t>en el </a:t>
            </a:r>
            <a:r>
              <a:rPr lang="es-CO" sz="1600" dirty="0" smtClean="0">
                <a:solidFill>
                  <a:schemeClr val="bg1"/>
                </a:solidFill>
              </a:rPr>
              <a:t>modelado </a:t>
            </a:r>
            <a:r>
              <a:rPr lang="es-CO" sz="16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es-CO" sz="1600" dirty="0" smtClean="0">
                <a:solidFill>
                  <a:schemeClr val="bg1"/>
                </a:solidFill>
              </a:rPr>
              <a:t> formulación matemática compacta</a:t>
            </a:r>
            <a:endParaRPr lang="es-CO" sz="1600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53506" y="4736897"/>
            <a:ext cx="2053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i="1" dirty="0" smtClean="0">
                <a:solidFill>
                  <a:srgbClr val="FF0000"/>
                </a:solidFill>
              </a:rPr>
              <a:t>Características</a:t>
            </a:r>
            <a:endParaRPr lang="es-CO" sz="2400" b="1" i="1" dirty="0">
              <a:solidFill>
                <a:srgbClr val="FF000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53506" y="5622588"/>
            <a:ext cx="8718487" cy="360000"/>
          </a:xfrm>
          <a:prstGeom prst="rect">
            <a:avLst/>
          </a:prstGeom>
          <a:solidFill>
            <a:srgbClr val="3015F7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600" dirty="0" smtClean="0">
                <a:solidFill>
                  <a:schemeClr val="bg1"/>
                </a:solidFill>
              </a:rPr>
              <a:t>Evitar los sorteos en periodos cercanos a la decisión única de primer periodo para garantizar robustez</a:t>
            </a:r>
            <a:endParaRPr lang="es-CO" sz="1600" dirty="0">
              <a:solidFill>
                <a:schemeClr val="bg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53506" y="6056047"/>
            <a:ext cx="8718485" cy="540000"/>
          </a:xfrm>
          <a:prstGeom prst="rect">
            <a:avLst/>
          </a:prstGeom>
          <a:solidFill>
            <a:srgbClr val="3015F7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600" dirty="0" smtClean="0">
                <a:solidFill>
                  <a:schemeClr val="bg1"/>
                </a:solidFill>
              </a:rPr>
              <a:t>Evitar la mayor cantidad posible de etapas en el algoritmo de descomposición, mejora la convergencia y reduce tiempos de ejecución</a:t>
            </a:r>
            <a:endParaRPr lang="es-CO" sz="1600" dirty="0">
              <a:solidFill>
                <a:schemeClr val="bg1"/>
              </a:solidFill>
            </a:endParaRPr>
          </a:p>
        </p:txBody>
      </p:sp>
      <p:grpSp>
        <p:nvGrpSpPr>
          <p:cNvPr id="49" name="48 Grupo"/>
          <p:cNvGrpSpPr/>
          <p:nvPr/>
        </p:nvGrpSpPr>
        <p:grpSpPr>
          <a:xfrm>
            <a:off x="5157929" y="1369529"/>
            <a:ext cx="3639844" cy="3113687"/>
            <a:chOff x="5095783" y="1555967"/>
            <a:chExt cx="3639844" cy="3113687"/>
          </a:xfrm>
        </p:grpSpPr>
        <p:sp>
          <p:nvSpPr>
            <p:cNvPr id="32" name="31 Rectángulo"/>
            <p:cNvSpPr/>
            <p:nvPr/>
          </p:nvSpPr>
          <p:spPr>
            <a:xfrm>
              <a:off x="5095783" y="1555967"/>
              <a:ext cx="3639844" cy="3113687"/>
            </a:xfrm>
            <a:prstGeom prst="rect">
              <a:avLst/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4" name="3 Grupo"/>
            <p:cNvGrpSpPr/>
            <p:nvPr/>
          </p:nvGrpSpPr>
          <p:grpSpPr>
            <a:xfrm>
              <a:off x="5275591" y="1726733"/>
              <a:ext cx="3304495" cy="2661361"/>
              <a:chOff x="207985" y="1630433"/>
              <a:chExt cx="3304495" cy="2661361"/>
            </a:xfrm>
          </p:grpSpPr>
          <p:pic>
            <p:nvPicPr>
              <p:cNvPr id="13" name="12 Imagen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7985" y="1630433"/>
                <a:ext cx="3304495" cy="266136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" name="13 CuadroTexto"/>
              <p:cNvSpPr txBox="1"/>
              <p:nvPr/>
            </p:nvSpPr>
            <p:spPr>
              <a:xfrm>
                <a:off x="875231" y="1781983"/>
                <a:ext cx="249900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600" b="1" dirty="0" smtClean="0">
                    <a:solidFill>
                      <a:srgbClr val="FF0000"/>
                    </a:solidFill>
                  </a:rPr>
                  <a:t>Comparación tratamiento incertidumbre</a:t>
                </a:r>
                <a:endParaRPr lang="es-CO" sz="1600" b="1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50" name="49 Grupo"/>
          <p:cNvGrpSpPr/>
          <p:nvPr/>
        </p:nvGrpSpPr>
        <p:grpSpPr>
          <a:xfrm>
            <a:off x="502090" y="1146036"/>
            <a:ext cx="4211962" cy="3523618"/>
            <a:chOff x="253506" y="1146036"/>
            <a:chExt cx="4211962" cy="3523618"/>
          </a:xfrm>
        </p:grpSpPr>
        <p:sp>
          <p:nvSpPr>
            <p:cNvPr id="22" name="21 Rectángulo"/>
            <p:cNvSpPr/>
            <p:nvPr/>
          </p:nvSpPr>
          <p:spPr>
            <a:xfrm>
              <a:off x="253506" y="1146036"/>
              <a:ext cx="4211962" cy="3523618"/>
            </a:xfrm>
            <a:prstGeom prst="rect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" name="2 CuadroTexto"/>
            <p:cNvSpPr txBox="1"/>
            <p:nvPr/>
          </p:nvSpPr>
          <p:spPr>
            <a:xfrm>
              <a:off x="266324" y="1154914"/>
              <a:ext cx="39236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b="1" dirty="0" smtClean="0">
                  <a:solidFill>
                    <a:srgbClr val="FF0000"/>
                  </a:solidFill>
                </a:rPr>
                <a:t>Características del algoritmo propuesto</a:t>
              </a:r>
              <a:endParaRPr lang="es-CO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1" name="Picture 17"/>
          <p:cNvPicPr>
            <a:picLocks noChangeAspect="1" noChangeArrowheads="1"/>
          </p:cNvPicPr>
          <p:nvPr/>
        </p:nvPicPr>
        <p:blipFill>
          <a:blip r:embed="rId4"/>
          <a:srcRect l="34609" t="3455" r="32498" b="3264"/>
          <a:stretch>
            <a:fillRect/>
          </a:stretch>
        </p:blipFill>
        <p:spPr bwMode="auto">
          <a:xfrm>
            <a:off x="612566" y="1542947"/>
            <a:ext cx="3986754" cy="2984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401655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ESE_CLIENTES_XM-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875230" y="382036"/>
            <a:ext cx="709691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3600" b="1" dirty="0" smtClean="0">
                <a:solidFill>
                  <a:schemeClr val="accent1">
                    <a:lumMod val="50000"/>
                  </a:schemeClr>
                </a:solidFill>
                <a:latin typeface="Verdana"/>
                <a:cs typeface="Verdana"/>
              </a:rPr>
              <a:t>Casos ejemplo: Colombia</a:t>
            </a:r>
            <a:endParaRPr lang="es-ES" sz="3600" b="1" dirty="0">
              <a:solidFill>
                <a:schemeClr val="accent1">
                  <a:lumMod val="50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26875" y="1120970"/>
            <a:ext cx="2748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>
                <a:solidFill>
                  <a:srgbClr val="FF0000"/>
                </a:solidFill>
                <a:latin typeface="Verdana"/>
                <a:cs typeface="Verdana"/>
              </a:rPr>
              <a:t>Caso determinista</a:t>
            </a:r>
            <a:endParaRPr lang="es-ES" b="1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5230947" y="2050267"/>
            <a:ext cx="3218840" cy="1936535"/>
            <a:chOff x="-1093347" y="2685355"/>
            <a:chExt cx="2777048" cy="1766576"/>
          </a:xfrm>
        </p:grpSpPr>
        <p:grpSp>
          <p:nvGrpSpPr>
            <p:cNvPr id="21" name="20 Grupo"/>
            <p:cNvGrpSpPr/>
            <p:nvPr/>
          </p:nvGrpSpPr>
          <p:grpSpPr>
            <a:xfrm>
              <a:off x="-1093347" y="2685355"/>
              <a:ext cx="2777048" cy="1766576"/>
              <a:chOff x="1549981" y="1384517"/>
              <a:chExt cx="4122472" cy="2476531"/>
            </a:xfrm>
          </p:grpSpPr>
          <p:pic>
            <p:nvPicPr>
              <p:cNvPr id="37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9981" y="1384517"/>
                <a:ext cx="4122472" cy="24765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8" name="37 Elipse"/>
              <p:cNvSpPr/>
              <p:nvPr/>
            </p:nvSpPr>
            <p:spPr>
              <a:xfrm>
                <a:off x="3280445" y="2104599"/>
                <a:ext cx="1008112" cy="1514565"/>
              </a:xfrm>
              <a:prstGeom prst="ellipse">
                <a:avLst/>
              </a:prstGeom>
              <a:solidFill>
                <a:srgbClr val="1F497D">
                  <a:alpha val="25098"/>
                </a:srgbClr>
              </a:solidFill>
              <a:ln w="1905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5" name="14 CuadroTexto"/>
            <p:cNvSpPr txBox="1"/>
            <p:nvPr/>
          </p:nvSpPr>
          <p:spPr>
            <a:xfrm>
              <a:off x="-601370" y="4335474"/>
              <a:ext cx="329316" cy="6865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s-CO" sz="500" dirty="0" err="1" smtClean="0"/>
                <a:t>Mod</a:t>
              </a:r>
              <a:r>
                <a:rPr lang="es-CO" sz="500" dirty="0" smtClean="0"/>
                <a:t>. comercial</a:t>
              </a:r>
              <a:endParaRPr lang="es-CO" sz="500" dirty="0"/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-41874" y="4336139"/>
              <a:ext cx="492371" cy="6865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s-CO" sz="500" dirty="0" err="1" smtClean="0"/>
                <a:t>Mod</a:t>
              </a:r>
              <a:r>
                <a:rPr lang="es-CO" sz="500" dirty="0" smtClean="0"/>
                <a:t>. Comercial 2</a:t>
              </a:r>
              <a:endParaRPr lang="es-CO" sz="500" dirty="0"/>
            </a:p>
          </p:txBody>
        </p:sp>
        <p:sp>
          <p:nvSpPr>
            <p:cNvPr id="7" name="6 Rectángulo"/>
            <p:cNvSpPr/>
            <p:nvPr/>
          </p:nvSpPr>
          <p:spPr>
            <a:xfrm>
              <a:off x="1438" y="2709945"/>
              <a:ext cx="628313" cy="1434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56" name="55 Grupo"/>
          <p:cNvGrpSpPr/>
          <p:nvPr/>
        </p:nvGrpSpPr>
        <p:grpSpPr>
          <a:xfrm>
            <a:off x="5242102" y="4356353"/>
            <a:ext cx="3207685" cy="2143245"/>
            <a:chOff x="2366947" y="2453829"/>
            <a:chExt cx="2837207" cy="1916635"/>
          </a:xfrm>
        </p:grpSpPr>
        <p:grpSp>
          <p:nvGrpSpPr>
            <p:cNvPr id="23" name="22 Grupo"/>
            <p:cNvGrpSpPr/>
            <p:nvPr/>
          </p:nvGrpSpPr>
          <p:grpSpPr>
            <a:xfrm>
              <a:off x="2366947" y="2453829"/>
              <a:ext cx="2837207" cy="1916635"/>
              <a:chOff x="5668540" y="1845528"/>
              <a:chExt cx="3494087" cy="2148188"/>
            </a:xfrm>
          </p:grpSpPr>
          <p:sp>
            <p:nvSpPr>
              <p:cNvPr id="30" name="29 CuadroTexto"/>
              <p:cNvSpPr txBox="1"/>
              <p:nvPr/>
            </p:nvSpPr>
            <p:spPr>
              <a:xfrm>
                <a:off x="5848721" y="1845528"/>
                <a:ext cx="3133726" cy="344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00" b="1" dirty="0" smtClean="0">
                    <a:solidFill>
                      <a:srgbClr val="000000"/>
                    </a:solidFill>
                    <a:latin typeface="Calibri"/>
                  </a:rPr>
                  <a:t>Históricos en periodos El Niño</a:t>
                </a:r>
                <a:endParaRPr lang="es-CO" sz="1400" b="1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grpSp>
            <p:nvGrpSpPr>
              <p:cNvPr id="31" name="30 Grupo"/>
              <p:cNvGrpSpPr/>
              <p:nvPr/>
            </p:nvGrpSpPr>
            <p:grpSpPr>
              <a:xfrm>
                <a:off x="5668540" y="2128403"/>
                <a:ext cx="3494087" cy="1865313"/>
                <a:chOff x="7790681" y="2155390"/>
                <a:chExt cx="3494087" cy="1865313"/>
              </a:xfrm>
            </p:grpSpPr>
            <p:pic>
              <p:nvPicPr>
                <p:cNvPr id="32" name="Picture 7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790681" y="2155390"/>
                  <a:ext cx="3494087" cy="1865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33" name="32 Elipse"/>
                <p:cNvSpPr/>
                <p:nvPr/>
              </p:nvSpPr>
              <p:spPr>
                <a:xfrm>
                  <a:off x="8177572" y="3154210"/>
                  <a:ext cx="648072" cy="400755"/>
                </a:xfrm>
                <a:prstGeom prst="ellipse">
                  <a:avLst/>
                </a:prstGeom>
                <a:solidFill>
                  <a:srgbClr val="1F497D">
                    <a:alpha val="2509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4" name="33 Elipse"/>
                <p:cNvSpPr/>
                <p:nvPr/>
              </p:nvSpPr>
              <p:spPr>
                <a:xfrm>
                  <a:off x="9762713" y="3154210"/>
                  <a:ext cx="648072" cy="400755"/>
                </a:xfrm>
                <a:prstGeom prst="ellipse">
                  <a:avLst/>
                </a:prstGeom>
                <a:solidFill>
                  <a:srgbClr val="1F497D">
                    <a:alpha val="25098"/>
                  </a:srgbClr>
                </a:solidFill>
                <a:ln w="19050">
                  <a:solidFill>
                    <a:srgbClr val="FF000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>
                    <a:solidFill>
                      <a:srgbClr val="FFFFFF"/>
                    </a:solidFill>
                  </a:endParaRPr>
                </a:p>
              </p:txBody>
            </p:sp>
          </p:grpSp>
        </p:grpSp>
        <p:sp>
          <p:nvSpPr>
            <p:cNvPr id="12" name="11 CuadroTexto"/>
            <p:cNvSpPr txBox="1"/>
            <p:nvPr/>
          </p:nvSpPr>
          <p:spPr>
            <a:xfrm>
              <a:off x="2895484" y="2720190"/>
              <a:ext cx="1915221" cy="19763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00" b="1" dirty="0" smtClean="0"/>
                <a:t>Evolución del embalse</a:t>
              </a:r>
              <a:endParaRPr lang="es-CO" sz="1100" b="1" dirty="0"/>
            </a:p>
          </p:txBody>
        </p:sp>
      </p:grpSp>
      <p:sp>
        <p:nvSpPr>
          <p:cNvPr id="3" name="2 Rectángulo"/>
          <p:cNvSpPr/>
          <p:nvPr/>
        </p:nvSpPr>
        <p:spPr>
          <a:xfrm>
            <a:off x="4764945" y="1120970"/>
            <a:ext cx="39354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s-CO" sz="1400" dirty="0"/>
              <a:t>Tiempos: </a:t>
            </a:r>
            <a:r>
              <a:rPr lang="es-CO" sz="1400" b="1" dirty="0"/>
              <a:t> </a:t>
            </a:r>
            <a:endParaRPr lang="es-CO" sz="1400" b="1" dirty="0" smtClean="0"/>
          </a:p>
          <a:p>
            <a:pPr marL="0" lvl="1"/>
            <a:r>
              <a:rPr lang="es-CO" sz="1400" b="1" dirty="0" smtClean="0"/>
              <a:t>Propuesta</a:t>
            </a:r>
            <a:r>
              <a:rPr lang="es-CO" sz="1400" dirty="0">
                <a:sym typeface="Wingdings" panose="05000000000000000000" pitchFamily="2" charset="2"/>
              </a:rPr>
              <a:t> </a:t>
            </a:r>
            <a:r>
              <a:rPr lang="es-CO" sz="1400" b="1" dirty="0">
                <a:sym typeface="Wingdings" panose="05000000000000000000" pitchFamily="2" charset="2"/>
              </a:rPr>
              <a:t>8s</a:t>
            </a:r>
            <a:r>
              <a:rPr lang="es-CO" sz="1400" dirty="0">
                <a:sym typeface="Wingdings" panose="05000000000000000000" pitchFamily="2" charset="2"/>
              </a:rPr>
              <a:t> (</a:t>
            </a:r>
            <a:r>
              <a:rPr lang="es-CO" sz="1200" i="1" dirty="0">
                <a:sym typeface="Wingdings" panose="05000000000000000000" pitchFamily="2" charset="2"/>
              </a:rPr>
              <a:t>completo</a:t>
            </a:r>
            <a:r>
              <a:rPr lang="es-CO" sz="1400" dirty="0" smtClean="0">
                <a:sym typeface="Wingdings" panose="05000000000000000000" pitchFamily="2" charset="2"/>
              </a:rPr>
              <a:t>) </a:t>
            </a:r>
          </a:p>
          <a:p>
            <a:pPr marL="0" lvl="1"/>
            <a:r>
              <a:rPr lang="es-CO" sz="1400" b="1" dirty="0" smtClean="0">
                <a:sym typeface="Wingdings" panose="05000000000000000000" pitchFamily="2" charset="2"/>
              </a:rPr>
              <a:t>Modelo </a:t>
            </a:r>
            <a:r>
              <a:rPr lang="es-CO" sz="1400" b="1" dirty="0">
                <a:sym typeface="Wingdings" panose="05000000000000000000" pitchFamily="2" charset="2"/>
              </a:rPr>
              <a:t>comercial </a:t>
            </a:r>
            <a:r>
              <a:rPr lang="es-CO" sz="1400" dirty="0">
                <a:sym typeface="Wingdings" panose="05000000000000000000" pitchFamily="2" charset="2"/>
              </a:rPr>
              <a:t> </a:t>
            </a:r>
            <a:r>
              <a:rPr lang="es-CO" sz="1400" b="1" dirty="0">
                <a:sym typeface="Wingdings" panose="05000000000000000000" pitchFamily="2" charset="2"/>
              </a:rPr>
              <a:t>194s</a:t>
            </a:r>
            <a:r>
              <a:rPr lang="es-CO" sz="1400" dirty="0"/>
              <a:t> (</a:t>
            </a:r>
            <a:r>
              <a:rPr lang="es-CO" sz="1200" i="1" dirty="0"/>
              <a:t>descomposición</a:t>
            </a:r>
            <a:r>
              <a:rPr lang="es-CO" sz="1400" dirty="0"/>
              <a:t>)</a:t>
            </a:r>
          </a:p>
        </p:txBody>
      </p:sp>
      <p:sp>
        <p:nvSpPr>
          <p:cNvPr id="57" name="3 Flecha derecha"/>
          <p:cNvSpPr/>
          <p:nvPr/>
        </p:nvSpPr>
        <p:spPr>
          <a:xfrm rot="5400000">
            <a:off x="6546176" y="3832353"/>
            <a:ext cx="373012" cy="771755"/>
          </a:xfrm>
          <a:prstGeom prst="rightArrow">
            <a:avLst/>
          </a:prstGeom>
          <a:solidFill>
            <a:srgbClr val="333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59" name="58 Conector recto"/>
          <p:cNvCxnSpPr>
            <a:endCxn id="34" idx="2"/>
          </p:cNvCxnSpPr>
          <p:nvPr/>
        </p:nvCxnSpPr>
        <p:spPr>
          <a:xfrm>
            <a:off x="6582099" y="3205498"/>
            <a:ext cx="470392" cy="2629518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59 Conector recto"/>
          <p:cNvCxnSpPr>
            <a:stCxn id="38" idx="6"/>
            <a:endCxn id="34" idx="6"/>
          </p:cNvCxnSpPr>
          <p:nvPr/>
        </p:nvCxnSpPr>
        <p:spPr>
          <a:xfrm>
            <a:off x="7369236" y="3205499"/>
            <a:ext cx="278206" cy="2629517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8" name="1 Grupo"/>
          <p:cNvGrpSpPr>
            <a:grpSpLocks/>
          </p:cNvGrpSpPr>
          <p:nvPr/>
        </p:nvGrpSpPr>
        <p:grpSpPr bwMode="auto">
          <a:xfrm>
            <a:off x="310718" y="1519429"/>
            <a:ext cx="4006438" cy="5192089"/>
            <a:chOff x="3142" y="0"/>
            <a:chExt cx="25853" cy="47562"/>
          </a:xfrm>
        </p:grpSpPr>
        <p:sp>
          <p:nvSpPr>
            <p:cNvPr id="61" name="33 Rectángulo"/>
            <p:cNvSpPr>
              <a:spLocks noChangeArrowheads="1"/>
            </p:cNvSpPr>
            <p:nvPr/>
          </p:nvSpPr>
          <p:spPr bwMode="auto">
            <a:xfrm>
              <a:off x="3399" y="10753"/>
              <a:ext cx="25596" cy="1440"/>
            </a:xfrm>
            <a:prstGeom prst="rect">
              <a:avLst/>
            </a:prstGeom>
            <a:solidFill>
              <a:schemeClr val="bg1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s-CO"/>
            </a:p>
          </p:txBody>
        </p:sp>
        <p:pic>
          <p:nvPicPr>
            <p:cNvPr id="62" name="2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627"/>
            <a:stretch>
              <a:fillRect/>
            </a:stretch>
          </p:blipFill>
          <p:spPr bwMode="auto">
            <a:xfrm>
              <a:off x="3399" y="0"/>
              <a:ext cx="25596" cy="10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3 Imagen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6" b="29053"/>
            <a:stretch>
              <a:fillRect/>
            </a:stretch>
          </p:blipFill>
          <p:spPr bwMode="auto">
            <a:xfrm>
              <a:off x="3399" y="10877"/>
              <a:ext cx="25596" cy="10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4 Imagen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4" b="28629"/>
            <a:stretch>
              <a:fillRect/>
            </a:stretch>
          </p:blipFill>
          <p:spPr bwMode="auto">
            <a:xfrm>
              <a:off x="3399" y="21675"/>
              <a:ext cx="25596" cy="10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5 Imagen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t="2678" r="9" b="3893"/>
            <a:stretch>
              <a:fillRect/>
            </a:stretch>
          </p:blipFill>
          <p:spPr bwMode="auto">
            <a:xfrm>
              <a:off x="3142" y="33020"/>
              <a:ext cx="25594" cy="14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401655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ESE_CLIENTES_XM-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875230" y="382036"/>
            <a:ext cx="709691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3600" b="1" dirty="0" smtClean="0">
                <a:solidFill>
                  <a:schemeClr val="accent1">
                    <a:lumMod val="50000"/>
                  </a:schemeClr>
                </a:solidFill>
                <a:latin typeface="Verdana"/>
                <a:cs typeface="Verdana"/>
              </a:rPr>
              <a:t>Casos ejemplo: Colombia</a:t>
            </a:r>
            <a:endParaRPr lang="es-ES" sz="3600" b="1" dirty="0">
              <a:solidFill>
                <a:schemeClr val="accent1">
                  <a:lumMod val="50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5382250" y="1037172"/>
            <a:ext cx="204870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dirty="0"/>
              <a:t>Tiempos:</a:t>
            </a:r>
          </a:p>
          <a:p>
            <a:r>
              <a:rPr lang="es-CO" sz="1400" b="1" dirty="0" smtClean="0"/>
              <a:t>Propuesta</a:t>
            </a:r>
            <a:r>
              <a:rPr lang="es-CO" sz="1400" b="1" dirty="0" smtClean="0">
                <a:sym typeface="Wingdings" panose="05000000000000000000" pitchFamily="2" charset="2"/>
              </a:rPr>
              <a:t>38.9s</a:t>
            </a:r>
          </a:p>
          <a:p>
            <a:r>
              <a:rPr lang="es-CO" sz="1400" b="1" dirty="0" smtClean="0">
                <a:sym typeface="Wingdings" panose="05000000000000000000" pitchFamily="2" charset="2"/>
              </a:rPr>
              <a:t>Modelo comercial306s</a:t>
            </a:r>
            <a:endParaRPr lang="es-CO" sz="1400" b="1" dirty="0"/>
          </a:p>
        </p:txBody>
      </p:sp>
      <p:pic>
        <p:nvPicPr>
          <p:cNvPr id="40" name="39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" b="12487"/>
          <a:stretch/>
        </p:blipFill>
        <p:spPr bwMode="auto">
          <a:xfrm>
            <a:off x="5014078" y="1901145"/>
            <a:ext cx="3356775" cy="201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40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" r="24" b="8042"/>
          <a:stretch/>
        </p:blipFill>
        <p:spPr bwMode="auto">
          <a:xfrm>
            <a:off x="4930258" y="3891965"/>
            <a:ext cx="3440595" cy="209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41 Grupo"/>
          <p:cNvGrpSpPr/>
          <p:nvPr/>
        </p:nvGrpSpPr>
        <p:grpSpPr>
          <a:xfrm>
            <a:off x="5244522" y="6048408"/>
            <a:ext cx="2758159" cy="574200"/>
            <a:chOff x="222069" y="2016619"/>
            <a:chExt cx="3017520" cy="713519"/>
          </a:xfrm>
        </p:grpSpPr>
        <p:pic>
          <p:nvPicPr>
            <p:cNvPr id="43" name="42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69" t="86600" r="19656" b="7647"/>
            <a:stretch/>
          </p:blipFill>
          <p:spPr bwMode="auto">
            <a:xfrm>
              <a:off x="1854927" y="2016619"/>
              <a:ext cx="1319348" cy="295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43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49" t="93808" r="67844" b="1893"/>
            <a:stretch/>
          </p:blipFill>
          <p:spPr bwMode="auto">
            <a:xfrm>
              <a:off x="1798321" y="2282933"/>
              <a:ext cx="1368842" cy="220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44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38" t="86600" r="34415" b="8109"/>
            <a:stretch/>
          </p:blipFill>
          <p:spPr bwMode="auto">
            <a:xfrm>
              <a:off x="300447" y="2393091"/>
              <a:ext cx="1446964" cy="2717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45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81" t="86600" r="50473" b="7845"/>
            <a:stretch/>
          </p:blipFill>
          <p:spPr bwMode="auto">
            <a:xfrm>
              <a:off x="300447" y="2209688"/>
              <a:ext cx="1446964" cy="285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46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49" t="86600" r="68172" b="7382"/>
            <a:stretch/>
          </p:blipFill>
          <p:spPr bwMode="auto">
            <a:xfrm>
              <a:off x="269967" y="2029160"/>
              <a:ext cx="1338272" cy="309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47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98" t="93808" r="51312" b="2025"/>
            <a:stretch/>
          </p:blipFill>
          <p:spPr bwMode="auto">
            <a:xfrm>
              <a:off x="1815738" y="2476962"/>
              <a:ext cx="1385824" cy="213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48 CuadroTexto"/>
            <p:cNvSpPr txBox="1"/>
            <p:nvPr/>
          </p:nvSpPr>
          <p:spPr>
            <a:xfrm>
              <a:off x="801713" y="2123523"/>
              <a:ext cx="945245" cy="1789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s-CO" sz="900" dirty="0" smtClean="0"/>
                <a:t>Comer </a:t>
              </a:r>
              <a:r>
                <a:rPr lang="es-CO" sz="900" dirty="0" err="1" smtClean="0"/>
                <a:t>Prom</a:t>
              </a:r>
              <a:r>
                <a:rPr lang="es-CO" sz="900" dirty="0" smtClean="0"/>
                <a:t>.</a:t>
              </a:r>
              <a:endParaRPr lang="es-CO" sz="400" dirty="0"/>
            </a:p>
          </p:txBody>
        </p:sp>
        <p:sp>
          <p:nvSpPr>
            <p:cNvPr id="50" name="49 CuadroTexto"/>
            <p:cNvSpPr txBox="1"/>
            <p:nvPr/>
          </p:nvSpPr>
          <p:spPr>
            <a:xfrm>
              <a:off x="784292" y="2302048"/>
              <a:ext cx="1024016" cy="1789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s-CO" sz="900" dirty="0" smtClean="0"/>
                <a:t>Comer </a:t>
              </a:r>
              <a:r>
                <a:rPr lang="es-CO" sz="900" dirty="0" err="1" smtClean="0"/>
                <a:t>Perc</a:t>
              </a:r>
              <a:r>
                <a:rPr lang="es-CO" sz="900" dirty="0" smtClean="0"/>
                <a:t>. 95</a:t>
              </a:r>
              <a:endParaRPr lang="es-CO" sz="400" dirty="0"/>
            </a:p>
          </p:txBody>
        </p:sp>
        <p:sp>
          <p:nvSpPr>
            <p:cNvPr id="51" name="50 CuadroTexto"/>
            <p:cNvSpPr txBox="1"/>
            <p:nvPr/>
          </p:nvSpPr>
          <p:spPr>
            <a:xfrm>
              <a:off x="779939" y="2493632"/>
              <a:ext cx="984631" cy="1789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s-CO" sz="900" dirty="0" smtClean="0"/>
                <a:t>Comer </a:t>
              </a:r>
              <a:r>
                <a:rPr lang="es-CO" sz="900" dirty="0" err="1" smtClean="0"/>
                <a:t>Perc</a:t>
              </a:r>
              <a:r>
                <a:rPr lang="es-CO" sz="900" dirty="0" smtClean="0"/>
                <a:t>. 05</a:t>
              </a:r>
              <a:endParaRPr lang="es-CO" sz="400" dirty="0"/>
            </a:p>
          </p:txBody>
        </p:sp>
        <p:sp>
          <p:nvSpPr>
            <p:cNvPr id="52" name="51 CuadroTexto"/>
            <p:cNvSpPr txBox="1"/>
            <p:nvPr/>
          </p:nvSpPr>
          <p:spPr>
            <a:xfrm>
              <a:off x="2325712" y="2119168"/>
              <a:ext cx="708934" cy="1789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s-CO" sz="900" dirty="0" err="1" smtClean="0"/>
                <a:t>Prop</a:t>
              </a:r>
              <a:r>
                <a:rPr lang="es-CO" sz="900" dirty="0" smtClean="0"/>
                <a:t> </a:t>
              </a:r>
              <a:r>
                <a:rPr lang="es-CO" sz="900" dirty="0" err="1" smtClean="0"/>
                <a:t>Prom</a:t>
              </a:r>
              <a:r>
                <a:rPr lang="es-CO" sz="900" dirty="0" smtClean="0"/>
                <a:t>.</a:t>
              </a:r>
              <a:endParaRPr lang="es-CO" sz="400" dirty="0"/>
            </a:p>
          </p:txBody>
        </p:sp>
        <p:sp>
          <p:nvSpPr>
            <p:cNvPr id="53" name="52 CuadroTexto"/>
            <p:cNvSpPr txBox="1"/>
            <p:nvPr/>
          </p:nvSpPr>
          <p:spPr>
            <a:xfrm>
              <a:off x="2321359" y="2297694"/>
              <a:ext cx="905860" cy="1789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s-CO" sz="900" dirty="0" err="1" smtClean="0"/>
                <a:t>Prop</a:t>
              </a:r>
              <a:r>
                <a:rPr lang="es-CO" sz="900" dirty="0" smtClean="0"/>
                <a:t> </a:t>
              </a:r>
              <a:r>
                <a:rPr lang="es-CO" sz="900" dirty="0" err="1" smtClean="0"/>
                <a:t>Perc</a:t>
              </a:r>
              <a:r>
                <a:rPr lang="es-CO" sz="900" dirty="0" smtClean="0"/>
                <a:t>. 95</a:t>
              </a:r>
              <a:endParaRPr lang="es-CO" sz="400" dirty="0"/>
            </a:p>
          </p:txBody>
        </p:sp>
        <p:sp>
          <p:nvSpPr>
            <p:cNvPr id="54" name="53 CuadroTexto"/>
            <p:cNvSpPr txBox="1"/>
            <p:nvPr/>
          </p:nvSpPr>
          <p:spPr>
            <a:xfrm>
              <a:off x="2330067" y="2485645"/>
              <a:ext cx="866475" cy="1789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s-CO" sz="900" dirty="0" err="1" smtClean="0"/>
                <a:t>Prop</a:t>
              </a:r>
              <a:r>
                <a:rPr lang="es-CO" sz="900" dirty="0" smtClean="0"/>
                <a:t> </a:t>
              </a:r>
              <a:r>
                <a:rPr lang="es-CO" sz="900" dirty="0" err="1" smtClean="0"/>
                <a:t>Perc</a:t>
              </a:r>
              <a:r>
                <a:rPr lang="es-CO" sz="900" dirty="0" smtClean="0"/>
                <a:t>. 05</a:t>
              </a:r>
              <a:endParaRPr lang="es-CO" sz="400" dirty="0"/>
            </a:p>
          </p:txBody>
        </p:sp>
        <p:sp>
          <p:nvSpPr>
            <p:cNvPr id="55" name="54 Rectángulo"/>
            <p:cNvSpPr/>
            <p:nvPr/>
          </p:nvSpPr>
          <p:spPr>
            <a:xfrm>
              <a:off x="222069" y="2090058"/>
              <a:ext cx="3017520" cy="640080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400"/>
            </a:p>
          </p:txBody>
        </p:sp>
      </p:grpSp>
      <p:sp>
        <p:nvSpPr>
          <p:cNvPr id="63" name="CuadroTexto 10"/>
          <p:cNvSpPr txBox="1"/>
          <p:nvPr/>
        </p:nvSpPr>
        <p:spPr>
          <a:xfrm>
            <a:off x="494288" y="1118424"/>
            <a:ext cx="384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>
                <a:solidFill>
                  <a:srgbClr val="FF0000"/>
                </a:solidFill>
                <a:latin typeface="Verdana"/>
                <a:cs typeface="Verdana"/>
              </a:rPr>
              <a:t>Caso estocástico (sintético)</a:t>
            </a:r>
            <a:endParaRPr lang="es-ES" b="1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pic>
        <p:nvPicPr>
          <p:cNvPr id="58" name="57 Imagen"/>
          <p:cNvPicPr/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64" y="2077677"/>
            <a:ext cx="3191533" cy="232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580210"/>
              </p:ext>
            </p:extLst>
          </p:nvPr>
        </p:nvGraphicFramePr>
        <p:xfrm>
          <a:off x="494288" y="4540547"/>
          <a:ext cx="3450644" cy="670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9707"/>
                <a:gridCol w="1124135"/>
                <a:gridCol w="1296802"/>
              </a:tblGrid>
              <a:tr h="215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Modelo</a:t>
                      </a:r>
                      <a:endParaRPr lang="es-CO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Costo</a:t>
                      </a:r>
                      <a:r>
                        <a:rPr lang="en-US" sz="1100" dirty="0">
                          <a:effectLst/>
                        </a:rPr>
                        <a:t> Total [MUSD]</a:t>
                      </a:r>
                      <a:endParaRPr lang="es-CO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Costo Operativo [MUSD]</a:t>
                      </a:r>
                      <a:endParaRPr lang="es-CO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17780" marR="17780" marT="0" marB="0" anchor="ctr"/>
                </a:tc>
              </a:tr>
              <a:tr h="107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SEP</a:t>
                      </a:r>
                      <a:endParaRPr lang="es-CO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1389.00</a:t>
                      </a:r>
                      <a:endParaRPr lang="es-CO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1385.55</a:t>
                      </a:r>
                      <a:endParaRPr lang="es-CO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17780" marR="17780" marT="0" marB="0" anchor="ctr"/>
                </a:tc>
              </a:tr>
              <a:tr h="107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Mod. Comer</a:t>
                      </a:r>
                      <a:endParaRPr lang="es-CO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7534.16</a:t>
                      </a:r>
                      <a:endParaRPr lang="es-CO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1418.09</a:t>
                      </a:r>
                      <a:endParaRPr lang="es-CO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17780" marR="177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28315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ESE_CLIENTES_XM-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4843965" y="1357500"/>
            <a:ext cx="4092061" cy="4962618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2 Rectángulo"/>
          <p:cNvSpPr/>
          <p:nvPr/>
        </p:nvSpPr>
        <p:spPr>
          <a:xfrm>
            <a:off x="355652" y="1358283"/>
            <a:ext cx="4092061" cy="4962618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CuadroTexto 9"/>
          <p:cNvSpPr txBox="1"/>
          <p:nvPr/>
        </p:nvSpPr>
        <p:spPr>
          <a:xfrm>
            <a:off x="5159442" y="374605"/>
            <a:ext cx="324803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3600" b="1" dirty="0" smtClean="0">
                <a:solidFill>
                  <a:schemeClr val="accent1">
                    <a:lumMod val="50000"/>
                  </a:schemeClr>
                </a:solidFill>
                <a:latin typeface="Verdana"/>
                <a:cs typeface="Verdana"/>
              </a:rPr>
              <a:t>Qué sigue…</a:t>
            </a:r>
            <a:endParaRPr lang="es-ES" sz="3600" b="1" dirty="0">
              <a:solidFill>
                <a:schemeClr val="accent1">
                  <a:lumMod val="50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854630" y="1592769"/>
            <a:ext cx="4043907" cy="4525963"/>
          </a:xfrm>
        </p:spPr>
        <p:txBody>
          <a:bodyPr>
            <a:normAutofit/>
          </a:bodyPr>
          <a:lstStyle/>
          <a:p>
            <a:pPr algn="just"/>
            <a:r>
              <a:rPr lang="es-CO" sz="2400" dirty="0" smtClean="0"/>
              <a:t>Interacción con el sector gas.</a:t>
            </a:r>
          </a:p>
          <a:p>
            <a:pPr algn="just"/>
            <a:endParaRPr lang="es-CO" sz="2400" dirty="0"/>
          </a:p>
          <a:p>
            <a:pPr algn="just"/>
            <a:r>
              <a:rPr lang="es-CO" sz="2400" dirty="0" smtClean="0"/>
              <a:t>Modelado AC del sistema de transmisión.</a:t>
            </a:r>
          </a:p>
          <a:p>
            <a:pPr algn="just"/>
            <a:endParaRPr lang="es-CO" sz="2400" dirty="0"/>
          </a:p>
          <a:p>
            <a:pPr algn="just"/>
            <a:r>
              <a:rPr lang="es-CO" sz="2400" dirty="0" smtClean="0"/>
              <a:t>Inversiones.</a:t>
            </a:r>
          </a:p>
          <a:p>
            <a:pPr algn="just"/>
            <a:endParaRPr lang="es-CO" sz="2400" dirty="0"/>
          </a:p>
          <a:p>
            <a:pPr algn="just"/>
            <a:endParaRPr lang="es-CO" sz="2400" dirty="0"/>
          </a:p>
        </p:txBody>
      </p:sp>
      <p:sp>
        <p:nvSpPr>
          <p:cNvPr id="7" name="CuadroTexto 9"/>
          <p:cNvSpPr txBox="1"/>
          <p:nvPr/>
        </p:nvSpPr>
        <p:spPr>
          <a:xfrm>
            <a:off x="689012" y="357664"/>
            <a:ext cx="324803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3600" b="1" dirty="0">
                <a:solidFill>
                  <a:schemeClr val="accent1">
                    <a:lumMod val="50000"/>
                  </a:schemeClr>
                </a:solidFill>
                <a:latin typeface="Verdana"/>
                <a:cs typeface="Verdana"/>
              </a:rPr>
              <a:t>En resumen</a:t>
            </a:r>
          </a:p>
        </p:txBody>
      </p:sp>
      <p:sp>
        <p:nvSpPr>
          <p:cNvPr id="8" name="5 Marcador de contenido"/>
          <p:cNvSpPr txBox="1">
            <a:spLocks/>
          </p:cNvSpPr>
          <p:nvPr/>
        </p:nvSpPr>
        <p:spPr>
          <a:xfrm>
            <a:off x="355652" y="1575828"/>
            <a:ext cx="3843815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O" sz="2800" dirty="0"/>
              <a:t>Mejoras en el modelado del tratamiento de la incertidumbre para el problema del planeamiento energético.</a:t>
            </a:r>
          </a:p>
          <a:p>
            <a:pPr algn="just"/>
            <a:endParaRPr lang="es-CO" sz="2800" dirty="0"/>
          </a:p>
          <a:p>
            <a:pPr algn="just"/>
            <a:r>
              <a:rPr lang="es-CO" sz="2800" dirty="0"/>
              <a:t>Reducción de tiempos de ejecución y mejoras en convergencia.</a:t>
            </a:r>
          </a:p>
          <a:p>
            <a:pPr algn="just"/>
            <a:endParaRPr lang="es-CO" sz="2800" dirty="0"/>
          </a:p>
          <a:p>
            <a:pPr algn="just"/>
            <a:r>
              <a:rPr lang="es-CO" sz="2800" dirty="0"/>
              <a:t>Resultados cercanos a los comportamientos reales en casos colombianos de tamaño reducido.</a:t>
            </a:r>
          </a:p>
          <a:p>
            <a:pPr algn="just"/>
            <a:endParaRPr lang="es-CO" sz="2800" dirty="0" smtClean="0"/>
          </a:p>
          <a:p>
            <a:pPr algn="just"/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37615139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ESE_CLIENTES_XM-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71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2013</TotalTime>
  <Words>427</Words>
  <Application>Microsoft Office PowerPoint</Application>
  <PresentationFormat>Presentación en pantalla (4:3)</PresentationFormat>
  <Paragraphs>99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casaingenia3</dc:creator>
  <cp:lastModifiedBy>Cristian Andrés Díaz Durán - 50308</cp:lastModifiedBy>
  <cp:revision>54</cp:revision>
  <dcterms:created xsi:type="dcterms:W3CDTF">2015-03-07T17:27:13Z</dcterms:created>
  <dcterms:modified xsi:type="dcterms:W3CDTF">2015-11-27T19:23:57Z</dcterms:modified>
</cp:coreProperties>
</file>